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3"/>
  </p:notesMasterIdLst>
  <p:handoutMasterIdLst>
    <p:handoutMasterId r:id="rId14"/>
  </p:handoutMasterIdLst>
  <p:sldIdLst>
    <p:sldId id="550" r:id="rId2"/>
    <p:sldId id="551" r:id="rId3"/>
    <p:sldId id="552" r:id="rId4"/>
    <p:sldId id="553" r:id="rId5"/>
    <p:sldId id="564" r:id="rId6"/>
    <p:sldId id="554" r:id="rId7"/>
    <p:sldId id="560" r:id="rId8"/>
    <p:sldId id="555" r:id="rId9"/>
    <p:sldId id="556" r:id="rId10"/>
    <p:sldId id="562" r:id="rId11"/>
    <p:sldId id="557" r:id="rId1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0000"/>
    <a:srgbClr val="820000"/>
    <a:srgbClr val="FFFFFF"/>
    <a:srgbClr val="BDA40F"/>
    <a:srgbClr val="F3F7F7"/>
    <a:srgbClr val="EAEAEA"/>
    <a:srgbClr val="003399"/>
    <a:srgbClr val="FFFF66"/>
    <a:srgbClr val="53B343"/>
    <a:srgbClr val="A539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596" autoAdjust="0"/>
    <p:restoredTop sz="84992" autoAdjust="0"/>
  </p:normalViewPr>
  <p:slideViewPr>
    <p:cSldViewPr>
      <p:cViewPr varScale="1">
        <p:scale>
          <a:sx n="96" d="100"/>
          <a:sy n="96" d="100"/>
        </p:scale>
        <p:origin x="2544" y="176"/>
      </p:cViewPr>
      <p:guideLst>
        <p:guide orient="horz" pos="2160"/>
        <p:guide pos="2880"/>
      </p:guideLst>
    </p:cSldViewPr>
  </p:slideViewPr>
  <p:outlineViewPr>
    <p:cViewPr>
      <p:scale>
        <a:sx n="100" d="100"/>
        <a:sy n="100" d="100"/>
      </p:scale>
      <p:origin x="390" y="0"/>
    </p:cViewPr>
  </p:outlineViewPr>
  <p:notesTextViewPr>
    <p:cViewPr>
      <p:scale>
        <a:sx n="75" d="100"/>
        <a:sy n="75" d="100"/>
      </p:scale>
      <p:origin x="0" y="0"/>
    </p:cViewPr>
  </p:notesTextViewPr>
  <p:sorterViewPr>
    <p:cViewPr>
      <p:scale>
        <a:sx n="66" d="100"/>
        <a:sy n="66" d="100"/>
      </p:scale>
      <p:origin x="0" y="0"/>
    </p:cViewPr>
  </p:sorterViewPr>
  <p:notesViewPr>
    <p:cSldViewPr>
      <p:cViewPr>
        <p:scale>
          <a:sx n="400" d="100"/>
          <a:sy n="400" d="100"/>
        </p:scale>
        <p:origin x="-4248" y="-774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523" cy="464662"/>
          </a:xfrm>
          <a:prstGeom prst="rect">
            <a:avLst/>
          </a:prstGeom>
        </p:spPr>
        <p:txBody>
          <a:bodyPr vert="horz" lIns="90142" tIns="45071" rIns="90142" bIns="45071" rtlCol="0"/>
          <a:lstStyle>
            <a:lvl1pPr algn="l">
              <a:defRPr sz="1200"/>
            </a:lvl1pPr>
          </a:lstStyle>
          <a:p>
            <a:endParaRPr lang="en-US" dirty="0"/>
          </a:p>
        </p:txBody>
      </p:sp>
      <p:sp>
        <p:nvSpPr>
          <p:cNvPr id="3" name="Date Placeholder 2"/>
          <p:cNvSpPr>
            <a:spLocks noGrp="1"/>
          </p:cNvSpPr>
          <p:nvPr>
            <p:ph type="dt" sz="quarter" idx="1"/>
          </p:nvPr>
        </p:nvSpPr>
        <p:spPr>
          <a:xfrm>
            <a:off x="3971293" y="1"/>
            <a:ext cx="3037523" cy="464662"/>
          </a:xfrm>
          <a:prstGeom prst="rect">
            <a:avLst/>
          </a:prstGeom>
        </p:spPr>
        <p:txBody>
          <a:bodyPr vert="horz" lIns="90142" tIns="45071" rIns="90142" bIns="45071" rtlCol="0"/>
          <a:lstStyle>
            <a:lvl1pPr algn="r">
              <a:defRPr sz="1200"/>
            </a:lvl1pPr>
          </a:lstStyle>
          <a:p>
            <a:fld id="{93D3E4ED-57C2-407A-B21F-DAB67137FBEF}" type="datetimeFigureOut">
              <a:rPr lang="en-US" smtClean="0"/>
              <a:t>10/15/20</a:t>
            </a:fld>
            <a:endParaRPr lang="en-US" dirty="0"/>
          </a:p>
        </p:txBody>
      </p:sp>
      <p:sp>
        <p:nvSpPr>
          <p:cNvPr id="4" name="Footer Placeholder 3"/>
          <p:cNvSpPr>
            <a:spLocks noGrp="1"/>
          </p:cNvSpPr>
          <p:nvPr>
            <p:ph type="ftr" sz="quarter" idx="2"/>
          </p:nvPr>
        </p:nvSpPr>
        <p:spPr>
          <a:xfrm>
            <a:off x="0" y="8830153"/>
            <a:ext cx="3037523" cy="464662"/>
          </a:xfrm>
          <a:prstGeom prst="rect">
            <a:avLst/>
          </a:prstGeom>
        </p:spPr>
        <p:txBody>
          <a:bodyPr vert="horz" lIns="90142" tIns="45071" rIns="90142" bIns="45071"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1293" y="8830153"/>
            <a:ext cx="3037523" cy="464662"/>
          </a:xfrm>
          <a:prstGeom prst="rect">
            <a:avLst/>
          </a:prstGeom>
        </p:spPr>
        <p:txBody>
          <a:bodyPr vert="horz" lIns="90142" tIns="45071" rIns="90142" bIns="45071" rtlCol="0" anchor="b"/>
          <a:lstStyle>
            <a:lvl1pPr algn="r">
              <a:defRPr sz="1200"/>
            </a:lvl1pPr>
          </a:lstStyle>
          <a:p>
            <a:fld id="{CDA4A366-D79E-42D9-9145-8D3460D82B5A}" type="slidenum">
              <a:rPr lang="en-US" smtClean="0"/>
              <a:t>‹#›</a:t>
            </a:fld>
            <a:endParaRPr lang="en-US" dirty="0"/>
          </a:p>
        </p:txBody>
      </p:sp>
    </p:spTree>
    <p:extLst>
      <p:ext uri="{BB962C8B-B14F-4D97-AF65-F5344CB8AC3E}">
        <p14:creationId xmlns:p14="http://schemas.microsoft.com/office/powerpoint/2010/main" val="16334585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2" y="2"/>
            <a:ext cx="3038161" cy="463541"/>
          </a:xfrm>
          <a:prstGeom prst="rect">
            <a:avLst/>
          </a:prstGeom>
          <a:noFill/>
          <a:ln w="9525">
            <a:noFill/>
            <a:miter lim="800000"/>
            <a:headEnd/>
            <a:tailEnd/>
          </a:ln>
          <a:effectLst/>
        </p:spPr>
        <p:txBody>
          <a:bodyPr vert="horz" wrap="square" lIns="91944" tIns="45973" rIns="91944" bIns="45973" numCol="1" anchor="t" anchorCtr="0" compatLnSpc="1">
            <a:prstTxWarp prst="textNoShape">
              <a:avLst/>
            </a:prstTxWarp>
          </a:bodyPr>
          <a:lstStyle>
            <a:lvl1pPr>
              <a:defRPr sz="1200">
                <a:latin typeface="Arial" charset="0"/>
              </a:defRPr>
            </a:lvl1pPr>
          </a:lstStyle>
          <a:p>
            <a:pPr>
              <a:defRPr/>
            </a:pPr>
            <a:endParaRPr lang="en-US" dirty="0"/>
          </a:p>
        </p:txBody>
      </p:sp>
      <p:sp>
        <p:nvSpPr>
          <p:cNvPr id="12291" name="Rectangle 3"/>
          <p:cNvSpPr>
            <a:spLocks noGrp="1" noChangeArrowheads="1"/>
          </p:cNvSpPr>
          <p:nvPr>
            <p:ph type="dt" idx="1"/>
          </p:nvPr>
        </p:nvSpPr>
        <p:spPr bwMode="auto">
          <a:xfrm>
            <a:off x="3970636" y="2"/>
            <a:ext cx="3038161" cy="463541"/>
          </a:xfrm>
          <a:prstGeom prst="rect">
            <a:avLst/>
          </a:prstGeom>
          <a:noFill/>
          <a:ln w="9525">
            <a:noFill/>
            <a:miter lim="800000"/>
            <a:headEnd/>
            <a:tailEnd/>
          </a:ln>
          <a:effectLst/>
        </p:spPr>
        <p:txBody>
          <a:bodyPr vert="horz" wrap="square" lIns="91944" tIns="45973" rIns="91944" bIns="45973" numCol="1" anchor="t" anchorCtr="0" compatLnSpc="1">
            <a:prstTxWarp prst="textNoShape">
              <a:avLst/>
            </a:prstTxWarp>
          </a:bodyPr>
          <a:lstStyle>
            <a:lvl1pPr algn="r">
              <a:defRPr sz="1200">
                <a:latin typeface="Arial" charset="0"/>
              </a:defRPr>
            </a:lvl1pPr>
          </a:lstStyle>
          <a:p>
            <a:pPr>
              <a:defRPr/>
            </a:pPr>
            <a:endParaRPr lang="en-US" dirty="0"/>
          </a:p>
        </p:txBody>
      </p:sp>
      <p:sp>
        <p:nvSpPr>
          <p:cNvPr id="30724"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p:spPr>
      </p:sp>
      <p:sp>
        <p:nvSpPr>
          <p:cNvPr id="12293" name="Rectangle 5"/>
          <p:cNvSpPr>
            <a:spLocks noGrp="1" noChangeArrowheads="1"/>
          </p:cNvSpPr>
          <p:nvPr>
            <p:ph type="body" sz="quarter" idx="3"/>
          </p:nvPr>
        </p:nvSpPr>
        <p:spPr bwMode="auto">
          <a:xfrm>
            <a:off x="701362" y="4416430"/>
            <a:ext cx="5607678" cy="4181462"/>
          </a:xfrm>
          <a:prstGeom prst="rect">
            <a:avLst/>
          </a:prstGeom>
          <a:noFill/>
          <a:ln w="9525">
            <a:noFill/>
            <a:miter lim="800000"/>
            <a:headEnd/>
            <a:tailEnd/>
          </a:ln>
          <a:effectLst/>
        </p:spPr>
        <p:txBody>
          <a:bodyPr vert="horz" wrap="square" lIns="91944" tIns="45973" rIns="91944" bIns="4597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294" name="Rectangle 6"/>
          <p:cNvSpPr>
            <a:spLocks noGrp="1" noChangeArrowheads="1"/>
          </p:cNvSpPr>
          <p:nvPr>
            <p:ph type="ftr" sz="quarter" idx="4"/>
          </p:nvPr>
        </p:nvSpPr>
        <p:spPr bwMode="auto">
          <a:xfrm>
            <a:off x="2" y="8831264"/>
            <a:ext cx="3038161" cy="463541"/>
          </a:xfrm>
          <a:prstGeom prst="rect">
            <a:avLst/>
          </a:prstGeom>
          <a:noFill/>
          <a:ln w="9525">
            <a:noFill/>
            <a:miter lim="800000"/>
            <a:headEnd/>
            <a:tailEnd/>
          </a:ln>
          <a:effectLst/>
        </p:spPr>
        <p:txBody>
          <a:bodyPr vert="horz" wrap="square" lIns="91944" tIns="45973" rIns="91944" bIns="45973" numCol="1" anchor="b" anchorCtr="0" compatLnSpc="1">
            <a:prstTxWarp prst="textNoShape">
              <a:avLst/>
            </a:prstTxWarp>
          </a:bodyPr>
          <a:lstStyle>
            <a:lvl1pPr>
              <a:defRPr sz="1200">
                <a:latin typeface="Arial" charset="0"/>
              </a:defRPr>
            </a:lvl1pPr>
          </a:lstStyle>
          <a:p>
            <a:pPr>
              <a:defRPr/>
            </a:pPr>
            <a:endParaRPr lang="en-US" dirty="0"/>
          </a:p>
        </p:txBody>
      </p:sp>
      <p:sp>
        <p:nvSpPr>
          <p:cNvPr id="12295" name="Rectangle 7"/>
          <p:cNvSpPr>
            <a:spLocks noGrp="1" noChangeArrowheads="1"/>
          </p:cNvSpPr>
          <p:nvPr>
            <p:ph type="sldNum" sz="quarter" idx="5"/>
          </p:nvPr>
        </p:nvSpPr>
        <p:spPr bwMode="auto">
          <a:xfrm>
            <a:off x="3970636" y="8831264"/>
            <a:ext cx="3038161" cy="463541"/>
          </a:xfrm>
          <a:prstGeom prst="rect">
            <a:avLst/>
          </a:prstGeom>
          <a:noFill/>
          <a:ln w="9525">
            <a:noFill/>
            <a:miter lim="800000"/>
            <a:headEnd/>
            <a:tailEnd/>
          </a:ln>
          <a:effectLst/>
        </p:spPr>
        <p:txBody>
          <a:bodyPr vert="horz" wrap="square" lIns="91944" tIns="45973" rIns="91944" bIns="45973" numCol="1" anchor="b" anchorCtr="0" compatLnSpc="1">
            <a:prstTxWarp prst="textNoShape">
              <a:avLst/>
            </a:prstTxWarp>
          </a:bodyPr>
          <a:lstStyle>
            <a:lvl1pPr algn="r">
              <a:defRPr sz="1200">
                <a:latin typeface="Arial" charset="0"/>
              </a:defRPr>
            </a:lvl1pPr>
          </a:lstStyle>
          <a:p>
            <a:pPr>
              <a:defRPr/>
            </a:pPr>
            <a:fld id="{53CB3FA2-6F59-4A16-AB9B-B8433DA5FCA9}" type="slidenum">
              <a:rPr lang="en-US"/>
              <a:pPr>
                <a:defRPr/>
              </a:pPr>
              <a:t>‹#›</a:t>
            </a:fld>
            <a:endParaRPr lang="en-US" dirty="0"/>
          </a:p>
        </p:txBody>
      </p:sp>
    </p:spTree>
    <p:extLst>
      <p:ext uri="{BB962C8B-B14F-4D97-AF65-F5344CB8AC3E}">
        <p14:creationId xmlns:p14="http://schemas.microsoft.com/office/powerpoint/2010/main" val="30535607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s://www.secnav.navy.mil/donhr/How-To-Apply/Application-Steps/Pages/Interview.aspx" TargetMode="External"/><Relationship Id="rId3" Type="http://schemas.openxmlformats.org/officeDocument/2006/relationships/hyperlink" Target="https://www.secnav.navy.mil/donhr/How-To-Apply/Application-Steps/Pages/Write-a-Resume.aspx" TargetMode="External"/><Relationship Id="rId7" Type="http://schemas.openxmlformats.org/officeDocument/2006/relationships/hyperlink" Target="https://www.secnav.navy.mil/donhr/How-To-Apply/Application-Steps/Pages/After-You-Apply.aspx"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www.secnav.navy.mil/donhr/How-To-Apply/Application-Steps/Pages/Apply.aspx" TargetMode="External"/><Relationship Id="rId5" Type="http://schemas.openxmlformats.org/officeDocument/2006/relationships/hyperlink" Target="https://www.secnav.navy.mil/donhr/How-To-Apply/Application-Steps/Pages/Find-Job-Openings.aspx" TargetMode="External"/><Relationship Id="rId4" Type="http://schemas.openxmlformats.org/officeDocument/2006/relationships/hyperlink" Target="https://www.secnav.navy.mil/donhr/How-To-Apply/Application-Steps/Pages/Register-with-USAJOBS.aspx" TargetMode="External"/><Relationship Id="rId9" Type="http://schemas.openxmlformats.org/officeDocument/2006/relationships/hyperlink" Target="https://www.secnav.navy.mil/donhr/How-To-Apply/Application-Steps/Pages/Offer-of-Employment.aspx"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3CB3FA2-6F59-4A16-AB9B-B8433DA5FCA9}" type="slidenum">
              <a:rPr lang="en-US" smtClean="0"/>
              <a:pPr>
                <a:defRPr/>
              </a:pPr>
              <a:t>1</a:t>
            </a:fld>
            <a:endParaRPr lang="en-US" dirty="0"/>
          </a:p>
        </p:txBody>
      </p:sp>
    </p:spTree>
    <p:extLst>
      <p:ext uri="{BB962C8B-B14F-4D97-AF65-F5344CB8AC3E}">
        <p14:creationId xmlns:p14="http://schemas.microsoft.com/office/powerpoint/2010/main" val="27081012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3CB3FA2-6F59-4A16-AB9B-B8433DA5FCA9}" type="slidenum">
              <a:rPr lang="en-US" smtClean="0"/>
              <a:pPr>
                <a:defRPr/>
              </a:pPr>
              <a:t>10</a:t>
            </a:fld>
            <a:endParaRPr lang="en-US" dirty="0"/>
          </a:p>
        </p:txBody>
      </p:sp>
    </p:spTree>
    <p:extLst>
      <p:ext uri="{BB962C8B-B14F-4D97-AF65-F5344CB8AC3E}">
        <p14:creationId xmlns:p14="http://schemas.microsoft.com/office/powerpoint/2010/main" val="3057612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3CB3FA2-6F59-4A16-AB9B-B8433DA5FCA9}" type="slidenum">
              <a:rPr lang="en-US" smtClean="0"/>
              <a:pPr>
                <a:defRPr/>
              </a:pPr>
              <a:t>2</a:t>
            </a:fld>
            <a:endParaRPr lang="en-US" dirty="0"/>
          </a:p>
        </p:txBody>
      </p:sp>
    </p:spTree>
    <p:extLst>
      <p:ext uri="{BB962C8B-B14F-4D97-AF65-F5344CB8AC3E}">
        <p14:creationId xmlns:p14="http://schemas.microsoft.com/office/powerpoint/2010/main" val="3336162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Contracting professionals are needed throughout the U.S. and overseas, where they are employed by essentially all government agencies and programs, including the branches of the armed forces</a:t>
            </a:r>
          </a:p>
        </p:txBody>
      </p:sp>
      <p:sp>
        <p:nvSpPr>
          <p:cNvPr id="4" name="Slide Number Placeholder 3"/>
          <p:cNvSpPr>
            <a:spLocks noGrp="1"/>
          </p:cNvSpPr>
          <p:nvPr>
            <p:ph type="sldNum" sz="quarter" idx="10"/>
          </p:nvPr>
        </p:nvSpPr>
        <p:spPr/>
        <p:txBody>
          <a:bodyPr/>
          <a:lstStyle/>
          <a:p>
            <a:pPr>
              <a:defRPr/>
            </a:pPr>
            <a:fld id="{53CB3FA2-6F59-4A16-AB9B-B8433DA5FCA9}" type="slidenum">
              <a:rPr lang="en-US" smtClean="0"/>
              <a:pPr>
                <a:defRPr/>
              </a:pPr>
              <a:t>3</a:t>
            </a:fld>
            <a:endParaRPr lang="en-US" dirty="0"/>
          </a:p>
        </p:txBody>
      </p:sp>
    </p:spTree>
    <p:extLst>
      <p:ext uri="{BB962C8B-B14F-4D97-AF65-F5344CB8AC3E}">
        <p14:creationId xmlns:p14="http://schemas.microsoft.com/office/powerpoint/2010/main" val="3824860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50" indent="0">
              <a:buNone/>
            </a:pPr>
            <a:r>
              <a:rPr lang="en-US" dirty="0"/>
              <a:t>MCSC contracting roles, such as contract officer and contract specialist, can be challenging and rewarding careers. </a:t>
            </a:r>
          </a:p>
          <a:p>
            <a:pPr marL="57150" indent="0">
              <a:buNone/>
            </a:pPr>
            <a:endParaRPr lang="en-US" dirty="0"/>
          </a:p>
          <a:p>
            <a:pPr marL="57150" indent="0">
              <a:buNone/>
            </a:pPr>
            <a:r>
              <a:rPr lang="en-US" dirty="0"/>
              <a:t>However, students and emerging professionals may not be familiar with the primary responsibilities, job requirements or internship opportunities related to this field</a:t>
            </a:r>
          </a:p>
          <a:p>
            <a:endParaRPr lang="en-US" dirty="0"/>
          </a:p>
        </p:txBody>
      </p:sp>
      <p:sp>
        <p:nvSpPr>
          <p:cNvPr id="4" name="Slide Number Placeholder 3"/>
          <p:cNvSpPr>
            <a:spLocks noGrp="1"/>
          </p:cNvSpPr>
          <p:nvPr>
            <p:ph type="sldNum" sz="quarter" idx="10"/>
          </p:nvPr>
        </p:nvSpPr>
        <p:spPr/>
        <p:txBody>
          <a:bodyPr/>
          <a:lstStyle/>
          <a:p>
            <a:pPr>
              <a:defRPr/>
            </a:pPr>
            <a:fld id="{53CB3FA2-6F59-4A16-AB9B-B8433DA5FCA9}" type="slidenum">
              <a:rPr lang="en-US" smtClean="0"/>
              <a:pPr>
                <a:defRPr/>
              </a:pPr>
              <a:t>4</a:t>
            </a:fld>
            <a:endParaRPr lang="en-US" dirty="0"/>
          </a:p>
        </p:txBody>
      </p:sp>
    </p:spTree>
    <p:extLst>
      <p:ext uri="{BB962C8B-B14F-4D97-AF65-F5344CB8AC3E}">
        <p14:creationId xmlns:p14="http://schemas.microsoft.com/office/powerpoint/2010/main" val="1272680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Marine Corps seeks candidates with strong analytical and communication skills who possess a high degree of integrity and morals. As a Contracting professional,  you are the only Government official authorized to obligate money for the Marine Corps. YOU purchase weapon systems, supplies and service in support of the US DoD worth millions of dollars and have the ability to select which company will get Marine Corps business. YOU work with small and large businesses, high level officials of the U.S. Government and Foreign Governments. YOU negotiate major deals with Fortune 500 companies and YOU are the “Business Advisor” of Marine Commanders and the Secretary of the Navy. </a:t>
            </a:r>
          </a:p>
          <a:p>
            <a:r>
              <a:rPr lang="en-US" dirty="0"/>
              <a:t>Because of your essential role and responsibility, you must be able to write well, be confident in speaking with CEO’s, and Members of Congress. You may be called upon to defend your position! You will need good, solid math skills to calculate why one contractor’s price is more cost effective than another’s. The single most important question  that you will have to answer for every deal is “Was this the best value”? To answer this question, you need good math and statistical application skills. </a:t>
            </a:r>
          </a:p>
          <a:p>
            <a:r>
              <a:rPr lang="en-US" dirty="0"/>
              <a:t>To be successful in a contracting career, one should possess strong communication skills, analytical abilities, and a penchant for problem-solving which will be important in cost analysis, contract negotiation and other administrative duties</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53CB3FA2-6F59-4A16-AB9B-B8433DA5FCA9}" type="slidenum">
              <a:rPr lang="en-US" smtClean="0"/>
              <a:pPr>
                <a:defRPr/>
              </a:pPr>
              <a:t>5</a:t>
            </a:fld>
            <a:endParaRPr lang="en-US" dirty="0"/>
          </a:p>
        </p:txBody>
      </p:sp>
    </p:spTree>
    <p:extLst>
      <p:ext uri="{BB962C8B-B14F-4D97-AF65-F5344CB8AC3E}">
        <p14:creationId xmlns:p14="http://schemas.microsoft.com/office/powerpoint/2010/main" val="4254330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3CB3FA2-6F59-4A16-AB9B-B8433DA5FCA9}" type="slidenum">
              <a:rPr lang="en-US" smtClean="0"/>
              <a:pPr>
                <a:defRPr/>
              </a:pPr>
              <a:t>6</a:t>
            </a:fld>
            <a:endParaRPr lang="en-US" dirty="0"/>
          </a:p>
        </p:txBody>
      </p:sp>
    </p:spTree>
    <p:extLst>
      <p:ext uri="{BB962C8B-B14F-4D97-AF65-F5344CB8AC3E}">
        <p14:creationId xmlns:p14="http://schemas.microsoft.com/office/powerpoint/2010/main" val="1155343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3CB3FA2-6F59-4A16-AB9B-B8433DA5FCA9}" type="slidenum">
              <a:rPr lang="en-US" smtClean="0"/>
              <a:pPr>
                <a:defRPr/>
              </a:pPr>
              <a:t>7</a:t>
            </a:fld>
            <a:endParaRPr lang="en-US" dirty="0"/>
          </a:p>
        </p:txBody>
      </p:sp>
    </p:spTree>
    <p:extLst>
      <p:ext uri="{BB962C8B-B14F-4D97-AF65-F5344CB8AC3E}">
        <p14:creationId xmlns:p14="http://schemas.microsoft.com/office/powerpoint/2010/main" val="2921299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3CB3FA2-6F59-4A16-AB9B-B8433DA5FCA9}" type="slidenum">
              <a:rPr lang="en-US" smtClean="0"/>
              <a:pPr>
                <a:defRPr/>
              </a:pPr>
              <a:t>8</a:t>
            </a:fld>
            <a:endParaRPr lang="en-US" dirty="0"/>
          </a:p>
        </p:txBody>
      </p:sp>
    </p:spTree>
    <p:extLst>
      <p:ext uri="{BB962C8B-B14F-4D97-AF65-F5344CB8AC3E}">
        <p14:creationId xmlns:p14="http://schemas.microsoft.com/office/powerpoint/2010/main" val="30639197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7863" y="693738"/>
            <a:ext cx="4648200" cy="3486150"/>
          </a:xfrm>
        </p:spPr>
      </p:sp>
      <p:sp>
        <p:nvSpPr>
          <p:cNvPr id="3" name="Notes Placeholder 2"/>
          <p:cNvSpPr>
            <a:spLocks noGrp="1"/>
          </p:cNvSpPr>
          <p:nvPr>
            <p:ph type="body" idx="1"/>
          </p:nvPr>
        </p:nvSpPr>
        <p:spPr/>
        <p:txBody>
          <a:bodyPr/>
          <a:lstStyle/>
          <a:p>
            <a:pPr marL="0" indent="0">
              <a:lnSpc>
                <a:spcPts val="1200"/>
              </a:lnSpc>
              <a:spcBef>
                <a:spcPts val="1200"/>
              </a:spcBef>
              <a:buNone/>
            </a:pPr>
            <a:r>
              <a:rPr lang="en-US" sz="1000" dirty="0">
                <a:hlinkClick r:id="rId3"/>
              </a:rPr>
              <a:t>Step 1: </a:t>
            </a:r>
            <a:r>
              <a:rPr lang="en-US" sz="1000" cap="small" dirty="0">
                <a:hlinkClick r:id="rId3"/>
              </a:rPr>
              <a:t>Write</a:t>
            </a:r>
            <a:r>
              <a:rPr lang="en-US" sz="1000" dirty="0">
                <a:hlinkClick r:id="rId3"/>
              </a:rPr>
              <a:t> a Resume</a:t>
            </a:r>
            <a:r>
              <a:rPr lang="en-US" sz="1000" dirty="0"/>
              <a:t>  		</a:t>
            </a:r>
            <a:r>
              <a:rPr lang="en-US" sz="1000" dirty="0">
                <a:hlinkClick r:id="rId3"/>
              </a:rPr>
              <a:t>https://www.secnav.navy.mil/donhr/How-To-Apply/Application-Steps/Pages/Write-a-Resume.aspx</a:t>
            </a:r>
            <a:endParaRPr lang="en-US" sz="1000" dirty="0"/>
          </a:p>
          <a:p>
            <a:pPr marL="0" indent="0">
              <a:lnSpc>
                <a:spcPts val="1200"/>
              </a:lnSpc>
              <a:spcBef>
                <a:spcPts val="1200"/>
              </a:spcBef>
              <a:buNone/>
            </a:pPr>
            <a:r>
              <a:rPr lang="en-US" sz="1000" dirty="0">
                <a:hlinkClick r:id="rId4"/>
              </a:rPr>
              <a:t>Step 2: </a:t>
            </a:r>
            <a:r>
              <a:rPr lang="en-US" sz="1000" cap="small" dirty="0">
                <a:hlinkClick r:id="rId4"/>
              </a:rPr>
              <a:t>Register</a:t>
            </a:r>
            <a:r>
              <a:rPr lang="en-US" sz="1000" dirty="0">
                <a:hlinkClick r:id="rId4"/>
              </a:rPr>
              <a:t> with USAJOBS	https://www.secnav.navy.mil/donhr/How-To-Apply/Application-Steps/Pages/Register-with-USAJOBS.aspx</a:t>
            </a:r>
            <a:endParaRPr lang="en-US" sz="1000" dirty="0"/>
          </a:p>
          <a:p>
            <a:pPr marL="0" indent="0">
              <a:lnSpc>
                <a:spcPts val="1200"/>
              </a:lnSpc>
              <a:spcBef>
                <a:spcPts val="1200"/>
              </a:spcBef>
              <a:buNone/>
            </a:pPr>
            <a:r>
              <a:rPr lang="en-US" sz="1000" dirty="0">
                <a:hlinkClick r:id="rId5"/>
              </a:rPr>
              <a:t>Step 3: Find Job Openings</a:t>
            </a:r>
            <a:r>
              <a:rPr lang="en-US" sz="1000" dirty="0"/>
              <a:t>		</a:t>
            </a:r>
            <a:r>
              <a:rPr lang="en-US" sz="1000" dirty="0">
                <a:hlinkClick r:id="rId5"/>
              </a:rPr>
              <a:t>https://www.secnav.navy.mil/donhr/How-To-Apply/Application-Steps/Pages/Find-Job-Openings.aspx</a:t>
            </a:r>
            <a:endParaRPr lang="en-US" sz="1000" dirty="0"/>
          </a:p>
          <a:p>
            <a:pPr marL="0" indent="0">
              <a:lnSpc>
                <a:spcPts val="1200"/>
              </a:lnSpc>
              <a:spcBef>
                <a:spcPts val="1200"/>
              </a:spcBef>
              <a:buNone/>
            </a:pPr>
            <a:r>
              <a:rPr lang="en-US" sz="1000" cap="small" dirty="0">
                <a:hlinkClick r:id="rId6"/>
              </a:rPr>
              <a:t>Step 4: Apply</a:t>
            </a:r>
            <a:r>
              <a:rPr lang="en-US" sz="1000" cap="small" dirty="0"/>
              <a:t>  			</a:t>
            </a:r>
            <a:r>
              <a:rPr lang="en-US" sz="1000" dirty="0">
                <a:hlinkClick r:id="rId6"/>
              </a:rPr>
              <a:t>https://www.secnav.navy.mil/donhr/How-To-Apply/Application-Steps/Pages/Apply.aspx</a:t>
            </a:r>
            <a:endParaRPr lang="en-US" sz="1000" dirty="0"/>
          </a:p>
          <a:p>
            <a:pPr marL="0" indent="0">
              <a:lnSpc>
                <a:spcPts val="1200"/>
              </a:lnSpc>
              <a:spcBef>
                <a:spcPts val="1200"/>
              </a:spcBef>
              <a:buNone/>
            </a:pPr>
            <a:r>
              <a:rPr lang="en-US" sz="1000" cap="small" dirty="0">
                <a:hlinkClick r:id="rId7"/>
              </a:rPr>
              <a:t>Step 5: After You Apply</a:t>
            </a:r>
            <a:r>
              <a:rPr lang="en-US" sz="1000" cap="small" dirty="0"/>
              <a:t>		</a:t>
            </a:r>
            <a:r>
              <a:rPr lang="en-US" sz="1000" dirty="0">
                <a:hlinkClick r:id="rId7"/>
              </a:rPr>
              <a:t>https://www.secnav.navy.mil/donhr/How-To-Apply/Application-Steps/Pages/After-You-Apply.aspx</a:t>
            </a:r>
            <a:endParaRPr lang="en-US" sz="1000" dirty="0"/>
          </a:p>
          <a:p>
            <a:pPr marL="0" indent="0">
              <a:lnSpc>
                <a:spcPts val="1200"/>
              </a:lnSpc>
              <a:spcBef>
                <a:spcPts val="1200"/>
              </a:spcBef>
              <a:buNone/>
            </a:pPr>
            <a:r>
              <a:rPr lang="en-US" sz="1000" cap="small" dirty="0">
                <a:hlinkClick r:id="rId8"/>
              </a:rPr>
              <a:t>Step 6: Interview</a:t>
            </a:r>
            <a:r>
              <a:rPr lang="en-US" sz="1000" cap="small" dirty="0"/>
              <a:t>		</a:t>
            </a:r>
            <a:r>
              <a:rPr lang="en-US" sz="1000" dirty="0">
                <a:hlinkClick r:id="rId8"/>
              </a:rPr>
              <a:t>https://www.secnav.navy.mil/donhr/How-To-Apply/Application-Steps/Pages/Interview.aspx</a:t>
            </a:r>
            <a:endParaRPr lang="en-US" sz="1000" dirty="0"/>
          </a:p>
          <a:p>
            <a:pPr marL="0" indent="0">
              <a:lnSpc>
                <a:spcPts val="1200"/>
              </a:lnSpc>
              <a:spcBef>
                <a:spcPts val="1200"/>
              </a:spcBef>
              <a:buNone/>
            </a:pPr>
            <a:r>
              <a:rPr lang="en-US" sz="1000" cap="small" dirty="0">
                <a:hlinkClick r:id="rId9"/>
              </a:rPr>
              <a:t>Step 7: Offer of Employment</a:t>
            </a:r>
            <a:r>
              <a:rPr lang="en-US" sz="1000" cap="small" dirty="0"/>
              <a:t> 	 	</a:t>
            </a:r>
            <a:r>
              <a:rPr lang="en-US" sz="1000" dirty="0">
                <a:hlinkClick r:id="rId9"/>
              </a:rPr>
              <a:t>https://www.secnav.navy.mil/donhr/How-To-Apply/Application-Steps/Pages/Offer-of-Employment.aspx</a:t>
            </a:r>
            <a:endParaRPr lang="en-US" sz="1000" dirty="0"/>
          </a:p>
          <a:p>
            <a:pPr marL="0" indent="0">
              <a:lnSpc>
                <a:spcPts val="1200"/>
              </a:lnSpc>
              <a:spcBef>
                <a:spcPts val="800"/>
              </a:spcBef>
              <a:buNone/>
            </a:pPr>
            <a:endParaRPr lang="en-US" sz="1000" dirty="0"/>
          </a:p>
          <a:p>
            <a:pPr>
              <a:lnSpc>
                <a:spcPts val="1200"/>
              </a:lnSpc>
              <a:spcBef>
                <a:spcPts val="800"/>
              </a:spcBef>
            </a:pPr>
            <a:endParaRPr lang="en-US" sz="1000" dirty="0"/>
          </a:p>
        </p:txBody>
      </p:sp>
      <p:sp>
        <p:nvSpPr>
          <p:cNvPr id="4" name="Slide Number Placeholder 3"/>
          <p:cNvSpPr>
            <a:spLocks noGrp="1"/>
          </p:cNvSpPr>
          <p:nvPr>
            <p:ph type="sldNum" sz="quarter" idx="10"/>
          </p:nvPr>
        </p:nvSpPr>
        <p:spPr/>
        <p:txBody>
          <a:bodyPr/>
          <a:lstStyle/>
          <a:p>
            <a:pPr>
              <a:defRPr/>
            </a:pPr>
            <a:fld id="{53CB3FA2-6F59-4A16-AB9B-B8433DA5FCA9}" type="slidenum">
              <a:rPr lang="en-US" smtClean="0"/>
              <a:pPr>
                <a:defRPr/>
              </a:pPr>
              <a:t>9</a:t>
            </a:fld>
            <a:endParaRPr lang="en-US" dirty="0"/>
          </a:p>
        </p:txBody>
      </p:sp>
    </p:spTree>
    <p:extLst>
      <p:ext uri="{BB962C8B-B14F-4D97-AF65-F5344CB8AC3E}">
        <p14:creationId xmlns:p14="http://schemas.microsoft.com/office/powerpoint/2010/main" val="154494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txBox="1">
            <a:spLocks noChangeArrowheads="1"/>
          </p:cNvSpPr>
          <p:nvPr userDrawn="1"/>
        </p:nvSpPr>
        <p:spPr>
          <a:xfrm>
            <a:off x="6975896" y="6399003"/>
            <a:ext cx="2133600" cy="476250"/>
          </a:xfrm>
          <a:prstGeom prst="rect">
            <a:avLst/>
          </a:prstGeom>
          <a:ln/>
        </p:spPr>
        <p:txBody>
          <a:bodyPr anchor="b"/>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fld id="{496ABD87-EB33-4E68-89E3-D4283837DDC6}" type="slidenum">
              <a:rPr lang="en-US" sz="1200" smtClean="0">
                <a:solidFill>
                  <a:schemeClr val="bg1">
                    <a:lumMod val="50000"/>
                  </a:schemeClr>
                </a:solidFill>
              </a:rPr>
              <a:pPr algn="r">
                <a:defRPr/>
              </a:pPr>
              <a:t>‹#›</a:t>
            </a:fld>
            <a:endParaRPr lang="en-US" sz="1200" dirty="0">
              <a:solidFill>
                <a:schemeClr val="bg1">
                  <a:lumMod val="50000"/>
                </a:scheme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638800" y="311145"/>
            <a:ext cx="3352800" cy="487362"/>
          </a:xfrm>
          <a:prstGeom prst="rect">
            <a:avLst/>
          </a:prstGeom>
        </p:spPr>
        <p:txBody>
          <a:bodyPr anchor="ctr"/>
          <a:lstStyle>
            <a:lvl1pPr>
              <a:defRPr sz="1800" b="1">
                <a:solidFill>
                  <a:schemeClr val="bg1"/>
                </a:solidFill>
                <a:latin typeface="+mn-lt"/>
                <a:cs typeface="Calibri" panose="020F0502020204030204" pitchFamily="34" charset="0"/>
              </a:defRPr>
            </a:lvl1pPr>
          </a:lstStyle>
          <a:p>
            <a:r>
              <a:rPr lang="en-US"/>
              <a:t>Click to edit Master title style</a:t>
            </a:r>
          </a:p>
        </p:txBody>
      </p:sp>
      <p:sp>
        <p:nvSpPr>
          <p:cNvPr id="3" name="Content Placeholder 2"/>
          <p:cNvSpPr>
            <a:spLocks noGrp="1"/>
          </p:cNvSpPr>
          <p:nvPr>
            <p:ph idx="1"/>
          </p:nvPr>
        </p:nvSpPr>
        <p:spPr>
          <a:xfrm>
            <a:off x="457200" y="1143000"/>
            <a:ext cx="8229600" cy="4983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457200" y="6248400"/>
            <a:ext cx="2133600" cy="476250"/>
          </a:xfrm>
          <a:ln/>
        </p:spPr>
        <p:txBody>
          <a:bodyPr/>
          <a:lstStyle>
            <a:lvl1pPr>
              <a:defRPr/>
            </a:lvl1pPr>
          </a:lstStyle>
          <a:p>
            <a:pPr>
              <a:defRPr/>
            </a:pPr>
            <a:endParaRPr lang="en-US" dirty="0"/>
          </a:p>
        </p:txBody>
      </p:sp>
      <p:sp>
        <p:nvSpPr>
          <p:cNvPr id="6" name="Rectangle 6"/>
          <p:cNvSpPr txBox="1">
            <a:spLocks noChangeArrowheads="1"/>
          </p:cNvSpPr>
          <p:nvPr userDrawn="1"/>
        </p:nvSpPr>
        <p:spPr>
          <a:xfrm>
            <a:off x="6975896" y="6399003"/>
            <a:ext cx="2133600" cy="476250"/>
          </a:xfrm>
          <a:prstGeom prst="rect">
            <a:avLst/>
          </a:prstGeom>
          <a:ln/>
        </p:spPr>
        <p:txBody>
          <a:bodyPr anchor="b"/>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fld id="{496ABD87-EB33-4E68-89E3-D4283837DDC6}" type="slidenum">
              <a:rPr lang="en-US" sz="1200" smtClean="0">
                <a:solidFill>
                  <a:schemeClr val="bg1">
                    <a:lumMod val="50000"/>
                  </a:schemeClr>
                </a:solidFill>
              </a:rPr>
              <a:pPr algn="r">
                <a:defRPr/>
              </a:pPr>
              <a:t>‹#›</a:t>
            </a:fld>
            <a:endParaRPr lang="en-US" sz="1200" dirty="0">
              <a:solidFill>
                <a:schemeClr val="bg1">
                  <a:lumMod val="50000"/>
                </a:scheme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034"/>
            <a:ext cx="9144000" cy="941832"/>
          </a:xfrm>
          <a:prstGeom prst="rect">
            <a:avLst/>
          </a:prstGeom>
        </p:spPr>
      </p:pic>
      <p:sp>
        <p:nvSpPr>
          <p:cNvPr id="2051" name="Rectangle 3"/>
          <p:cNvSpPr>
            <a:spLocks noGrp="1" noChangeArrowheads="1"/>
          </p:cNvSpPr>
          <p:nvPr>
            <p:ph type="body" idx="1"/>
          </p:nvPr>
        </p:nvSpPr>
        <p:spPr bwMode="auto">
          <a:xfrm>
            <a:off x="457200" y="11645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572E6AA9-D6EA-48BD-84ED-E40D002A38CA}" type="slidenum">
              <a:rPr lang="en-US"/>
              <a:pPr>
                <a:defRPr/>
              </a:pPr>
              <a:t>‹#›</a:t>
            </a:fld>
            <a:endParaRPr lang="en-US" dirty="0"/>
          </a:p>
        </p:txBody>
      </p:sp>
      <p:sp>
        <p:nvSpPr>
          <p:cNvPr id="11" name="Rectangle 6"/>
          <p:cNvSpPr txBox="1">
            <a:spLocks noChangeArrowheads="1"/>
          </p:cNvSpPr>
          <p:nvPr userDrawn="1"/>
        </p:nvSpPr>
        <p:spPr>
          <a:xfrm>
            <a:off x="6975896" y="6399003"/>
            <a:ext cx="2133600" cy="476250"/>
          </a:xfrm>
          <a:prstGeom prst="rect">
            <a:avLst/>
          </a:prstGeom>
          <a:ln/>
        </p:spPr>
        <p:txBody>
          <a:bodyPr anchor="b"/>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fld id="{496ABD87-EB33-4E68-89E3-D4283837DDC6}" type="slidenum">
              <a:rPr lang="en-US" sz="1200" smtClean="0">
                <a:solidFill>
                  <a:schemeClr val="bg1">
                    <a:lumMod val="50000"/>
                  </a:schemeClr>
                </a:solidFill>
              </a:rPr>
              <a:pPr algn="r">
                <a:defRPr/>
              </a:pPr>
              <a:t>‹#›</a:t>
            </a:fld>
            <a:endParaRPr lang="en-US" sz="1200" dirty="0">
              <a:solidFill>
                <a:schemeClr val="bg1">
                  <a:lumMod val="50000"/>
                </a:schemeClr>
              </a:solidFill>
            </a:endParaRPr>
          </a:p>
        </p:txBody>
      </p:sp>
      <p:sp>
        <p:nvSpPr>
          <p:cNvPr id="4" name="TextBox 3"/>
          <p:cNvSpPr txBox="1"/>
          <p:nvPr userDrawn="1"/>
        </p:nvSpPr>
        <p:spPr>
          <a:xfrm>
            <a:off x="1066800" y="158750"/>
            <a:ext cx="4648200" cy="369332"/>
          </a:xfrm>
          <a:prstGeom prst="rect">
            <a:avLst/>
          </a:prstGeom>
          <a:noFill/>
        </p:spPr>
        <p:txBody>
          <a:bodyPr wrap="square" rtlCol="0">
            <a:spAutoFit/>
          </a:bodyPr>
          <a:lstStyle/>
          <a:p>
            <a:r>
              <a:rPr lang="en-US" sz="1800" b="0" dirty="0">
                <a:solidFill>
                  <a:schemeClr val="accent6">
                    <a:lumMod val="50000"/>
                  </a:schemeClr>
                </a:solidFill>
                <a:latin typeface="Franklin Gothic Heavy" panose="020B0903020102020204" pitchFamily="34" charset="0"/>
              </a:rPr>
              <a:t>MARINE</a:t>
            </a:r>
            <a:r>
              <a:rPr lang="en-US" sz="1800" b="0" baseline="0" dirty="0">
                <a:solidFill>
                  <a:schemeClr val="accent6">
                    <a:lumMod val="50000"/>
                  </a:schemeClr>
                </a:solidFill>
                <a:latin typeface="Franklin Gothic Heavy" panose="020B0903020102020204" pitchFamily="34" charset="0"/>
              </a:rPr>
              <a:t> CORPS SYSTEMS COMMAND</a:t>
            </a:r>
            <a:endParaRPr lang="en-US" sz="1800" b="0" dirty="0">
              <a:solidFill>
                <a:schemeClr val="accent6">
                  <a:lumMod val="50000"/>
                </a:schemeClr>
              </a:solidFill>
              <a:latin typeface="Franklin Gothic Heavy" panose="020B0903020102020204" pitchFamily="34" charset="0"/>
            </a:endParaRPr>
          </a:p>
        </p:txBody>
      </p:sp>
      <p:sp>
        <p:nvSpPr>
          <p:cNvPr id="6" name="TextBox 5"/>
          <p:cNvSpPr txBox="1"/>
          <p:nvPr userDrawn="1"/>
        </p:nvSpPr>
        <p:spPr>
          <a:xfrm>
            <a:off x="1073150" y="390196"/>
            <a:ext cx="3943350" cy="307777"/>
          </a:xfrm>
          <a:prstGeom prst="rect">
            <a:avLst/>
          </a:prstGeom>
          <a:noFill/>
        </p:spPr>
        <p:txBody>
          <a:bodyPr wrap="square" rtlCol="0">
            <a:spAutoFit/>
          </a:bodyPr>
          <a:lstStyle/>
          <a:p>
            <a:r>
              <a:rPr lang="en-US" sz="1400" b="1" dirty="0">
                <a:solidFill>
                  <a:srgbClr val="A20000"/>
                </a:solidFill>
                <a:latin typeface="Bell MT" panose="02020503060305020303" pitchFamily="18" charset="0"/>
              </a:rPr>
              <a:t>Equipping</a:t>
            </a:r>
            <a:r>
              <a:rPr lang="en-US" sz="1400" b="1" baseline="0" dirty="0">
                <a:solidFill>
                  <a:srgbClr val="A20000"/>
                </a:solidFill>
                <a:latin typeface="Bell MT" panose="02020503060305020303" pitchFamily="18" charset="0"/>
              </a:rPr>
              <a:t> our MARINES</a:t>
            </a:r>
            <a:endParaRPr lang="en-US" sz="1400" b="1" dirty="0">
              <a:solidFill>
                <a:srgbClr val="A20000"/>
              </a:solidFill>
              <a:latin typeface="Bell MT" panose="02020503060305020303" pitchFamily="18" charset="0"/>
            </a:endParaRPr>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marcorsyscom.marines.mil/" TargetMode="External"/><Relationship Id="rId7"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mailto:Jennifer.westerholm@usmc.mil" TargetMode="External"/><Relationship Id="rId5" Type="http://schemas.openxmlformats.org/officeDocument/2006/relationships/hyperlink" Target="mailto:britini.olin@usmc.mil" TargetMode="External"/><Relationship Id="rId4" Type="http://schemas.openxmlformats.org/officeDocument/2006/relationships/hyperlink" Target="mailto:kathleen.keys@usmc.mil"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youtu.be/e699TH8I9i8"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secnav.navy.mil/rda/workforce/pages/nadp.aspx"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www.dcaip.app/" TargetMode="External"/><Relationship Id="rId4" Type="http://schemas.openxmlformats.org/officeDocument/2006/relationships/hyperlink" Target="https://www.secnav.navy.mil/donhr/How-To-Apply/Students/Pages/Default.aspx"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www.secnav.navy.mil/donhr/How-To-Apply/Application-Steps/Pages/After-You-Apply.aspx" TargetMode="External"/><Relationship Id="rId3" Type="http://schemas.openxmlformats.org/officeDocument/2006/relationships/hyperlink" Target="https://www.secnav.navy.mil/donhr/How-To-Apply/Students/Pages/Default.aspx" TargetMode="External"/><Relationship Id="rId7" Type="http://schemas.openxmlformats.org/officeDocument/2006/relationships/hyperlink" Target="https://www.secnav.navy.mil/donhr/How-To-Apply/Application-Steps/Pages/Apply.aspx"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secnav.navy.mil/donhr/How-To-Apply/Application-Steps/Pages/Find-Job-Openings.aspx" TargetMode="External"/><Relationship Id="rId11" Type="http://schemas.openxmlformats.org/officeDocument/2006/relationships/image" Target="../media/image4.png"/><Relationship Id="rId5" Type="http://schemas.openxmlformats.org/officeDocument/2006/relationships/hyperlink" Target="https://www.secnav.navy.mil/donhr/How-To-Apply/Application-Steps/Pages/Register-with-USAJOBS.aspx" TargetMode="External"/><Relationship Id="rId10" Type="http://schemas.openxmlformats.org/officeDocument/2006/relationships/hyperlink" Target="https://www.secnav.navy.mil/donhr/How-To-Apply/Application-Steps/Pages/Offer-of-Employment.aspx" TargetMode="External"/><Relationship Id="rId4" Type="http://schemas.openxmlformats.org/officeDocument/2006/relationships/hyperlink" Target="https://www.secnav.navy.mil/donhr/How-To-Apply/Application-Steps/Pages/Write-a-Resume.aspx" TargetMode="External"/><Relationship Id="rId9" Type="http://schemas.openxmlformats.org/officeDocument/2006/relationships/hyperlink" Target="https://www.secnav.navy.mil/donhr/How-To-Apply/Application-Steps/Pages/Interview.asp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143000"/>
            <a:ext cx="8382000" cy="2677656"/>
          </a:xfrm>
          <a:prstGeom prst="rect">
            <a:avLst/>
          </a:prstGeom>
          <a:noFill/>
        </p:spPr>
        <p:txBody>
          <a:bodyPr wrap="square" rtlCol="0">
            <a:spAutoFit/>
          </a:bodyPr>
          <a:lstStyle/>
          <a:p>
            <a:pPr algn="ctr"/>
            <a:r>
              <a:rPr lang="en-US" sz="3200" b="1" dirty="0">
                <a:solidFill>
                  <a:srgbClr val="C00000"/>
                </a:solidFill>
              </a:rPr>
              <a:t>Marine Corps System Co</a:t>
            </a:r>
            <a:r>
              <a:rPr lang="en-US" sz="3200" b="1" dirty="0">
                <a:solidFill>
                  <a:srgbClr val="A20000"/>
                </a:solidFill>
              </a:rPr>
              <a:t>mmand</a:t>
            </a:r>
          </a:p>
          <a:p>
            <a:pPr algn="ctr"/>
            <a:r>
              <a:rPr lang="en-US" sz="3200" b="1" dirty="0">
                <a:solidFill>
                  <a:srgbClr val="A20000"/>
                </a:solidFill>
              </a:rPr>
              <a:t> Contracts </a:t>
            </a:r>
          </a:p>
          <a:p>
            <a:pPr algn="ctr"/>
            <a:endParaRPr lang="en-US" sz="2000" b="1" dirty="0">
              <a:solidFill>
                <a:srgbClr val="A20000"/>
              </a:solidFill>
            </a:endParaRPr>
          </a:p>
          <a:p>
            <a:pPr algn="ctr"/>
            <a:endParaRPr lang="en-US" sz="1200" b="1" dirty="0">
              <a:solidFill>
                <a:srgbClr val="A20000"/>
              </a:solidFill>
            </a:endParaRPr>
          </a:p>
          <a:p>
            <a:pPr algn="ctr"/>
            <a:r>
              <a:rPr lang="en-US" i="1" dirty="0"/>
              <a:t>Barbara Hawes</a:t>
            </a:r>
          </a:p>
          <a:p>
            <a:pPr algn="ctr"/>
            <a:r>
              <a:rPr lang="en-US" i="1" dirty="0"/>
              <a:t>Kathleen Keys</a:t>
            </a:r>
          </a:p>
          <a:p>
            <a:pPr algn="ctr"/>
            <a:r>
              <a:rPr lang="en-US" i="1" dirty="0"/>
              <a:t>Brittany Olin</a:t>
            </a:r>
          </a:p>
          <a:p>
            <a:pPr algn="ctr"/>
            <a:r>
              <a:rPr lang="en-US" i="1" dirty="0"/>
              <a:t>Jennifer Westerholm</a:t>
            </a:r>
          </a:p>
        </p:txBody>
      </p:sp>
      <p:sp>
        <p:nvSpPr>
          <p:cNvPr id="3" name="Rectangle 5"/>
          <p:cNvSpPr txBox="1">
            <a:spLocks noChangeArrowheads="1"/>
          </p:cNvSpPr>
          <p:nvPr/>
        </p:nvSpPr>
        <p:spPr>
          <a:xfrm>
            <a:off x="0" y="6520130"/>
            <a:ext cx="9144000" cy="476250"/>
          </a:xfrm>
          <a:prstGeom prst="rect">
            <a:avLst/>
          </a:prstGeom>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endParaRPr lang="en-US" sz="800" b="1" dirty="0">
              <a:solidFill>
                <a:schemeClr val="bg1">
                  <a:lumMod val="50000"/>
                </a:schemeClr>
              </a:solidFill>
            </a:endParaRPr>
          </a:p>
          <a:p>
            <a:pPr algn="ctr"/>
            <a:r>
              <a:rPr lang="en-US" sz="800" b="1" i="0" u="none" strike="noStrike" kern="1200" baseline="0" dirty="0">
                <a:solidFill>
                  <a:schemeClr val="tx1"/>
                </a:solidFill>
              </a:rPr>
              <a:t>DISTRIBUTION STATEMENT A. Approved for public release. </a:t>
            </a:r>
            <a:r>
              <a:rPr lang="en-US" sz="800" b="1" i="1" u="none" strike="noStrike" kern="1200" baseline="0" dirty="0">
                <a:solidFill>
                  <a:schemeClr val="tx1"/>
                </a:solidFill>
              </a:rPr>
              <a:t>Distribution is unlimited.</a:t>
            </a:r>
            <a:r>
              <a:rPr lang="en-US" sz="800" b="1" i="0" u="none" strike="noStrike" kern="1200" baseline="0" dirty="0">
                <a:solidFill>
                  <a:schemeClr val="tx1"/>
                </a:solidFill>
              </a:rPr>
              <a:t> </a:t>
            </a:r>
            <a:endParaRPr lang="en-US" sz="800" b="1" dirty="0">
              <a:solidFill>
                <a:schemeClr val="bg1">
                  <a:lumMod val="50000"/>
                </a:schemeClr>
              </a:solidFill>
            </a:endParaRPr>
          </a:p>
        </p:txBody>
      </p:sp>
      <p:sp>
        <p:nvSpPr>
          <p:cNvPr id="6" name="Rectangle 5"/>
          <p:cNvSpPr/>
          <p:nvPr/>
        </p:nvSpPr>
        <p:spPr>
          <a:xfrm>
            <a:off x="381000" y="3581400"/>
            <a:ext cx="8534400" cy="2308324"/>
          </a:xfrm>
          <a:prstGeom prst="rect">
            <a:avLst/>
          </a:prstGeom>
        </p:spPr>
        <p:txBody>
          <a:bodyPr wrap="square">
            <a:spAutoFit/>
          </a:bodyPr>
          <a:lstStyle/>
          <a:p>
            <a:r>
              <a:rPr lang="en-US" dirty="0"/>
              <a:t> </a:t>
            </a:r>
          </a:p>
          <a:p>
            <a:r>
              <a:rPr lang="en-US" dirty="0"/>
              <a:t> </a:t>
            </a:r>
          </a:p>
          <a:p>
            <a:r>
              <a:rPr lang="en-US" b="1" i="1" dirty="0">
                <a:solidFill>
                  <a:srgbClr val="C00000"/>
                </a:solidFill>
              </a:rPr>
              <a:t>Defense Acquisition Professionals </a:t>
            </a:r>
          </a:p>
          <a:p>
            <a:r>
              <a:rPr lang="en-US" b="1" i="1" dirty="0">
                <a:solidFill>
                  <a:srgbClr val="C00000"/>
                </a:solidFill>
              </a:rPr>
              <a:t> </a:t>
            </a:r>
          </a:p>
          <a:p>
            <a:r>
              <a:rPr lang="en-US" b="1" i="1" dirty="0">
                <a:solidFill>
                  <a:srgbClr val="C00000"/>
                </a:solidFill>
              </a:rPr>
              <a:t>	Serving on the frontlines of industry and innovation!</a:t>
            </a:r>
          </a:p>
          <a:p>
            <a:r>
              <a:rPr lang="en-US" b="1" i="1" dirty="0">
                <a:solidFill>
                  <a:srgbClr val="C00000"/>
                </a:solidFill>
              </a:rPr>
              <a:t> </a:t>
            </a:r>
          </a:p>
          <a:p>
            <a:r>
              <a:rPr lang="en-US" b="1" i="1" dirty="0">
                <a:solidFill>
                  <a:srgbClr val="C00000"/>
                </a:solidFill>
              </a:rPr>
              <a:t>			Equipping Marines serving on the frontline</a:t>
            </a:r>
            <a:r>
              <a:rPr lang="en-US" b="1" dirty="0">
                <a:solidFill>
                  <a:srgbClr val="C00000"/>
                </a:solidFill>
              </a:rPr>
              <a:t>s</a:t>
            </a:r>
            <a:r>
              <a:rPr lang="en-US" dirty="0">
                <a:solidFill>
                  <a:srgbClr val="C00000"/>
                </a:solidFill>
              </a:rPr>
              <a:t>!</a:t>
            </a:r>
          </a:p>
          <a:p>
            <a:r>
              <a:rPr lang="en-US" dirty="0"/>
              <a:t> </a:t>
            </a:r>
          </a:p>
        </p:txBody>
      </p:sp>
    </p:spTree>
    <p:extLst>
      <p:ext uri="{BB962C8B-B14F-4D97-AF65-F5344CB8AC3E}">
        <p14:creationId xmlns:p14="http://schemas.microsoft.com/office/powerpoint/2010/main" val="3529826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07542"/>
            <a:ext cx="8229600" cy="5334000"/>
          </a:xfrm>
        </p:spPr>
        <p:txBody>
          <a:bodyPr/>
          <a:lstStyle/>
          <a:p>
            <a:pPr marL="0" indent="0">
              <a:buNone/>
            </a:pPr>
            <a:endParaRPr lang="en-US" sz="1800" dirty="0"/>
          </a:p>
          <a:p>
            <a:pPr marL="0" indent="0">
              <a:buNone/>
            </a:pPr>
            <a:r>
              <a:rPr lang="en-US" sz="1800" dirty="0"/>
              <a:t>For More Information check out our website at: </a:t>
            </a:r>
            <a:r>
              <a:rPr lang="en-US" sz="1800" u="sng" dirty="0">
                <a:hlinkClick r:id="rId3"/>
              </a:rPr>
              <a:t>www.marcorsyscom.marines.mil/</a:t>
            </a:r>
            <a:r>
              <a:rPr lang="en-US" sz="1800" dirty="0"/>
              <a:t> Click on “Employment”</a:t>
            </a:r>
          </a:p>
          <a:p>
            <a:pPr marL="0" indent="0">
              <a:buNone/>
            </a:pPr>
            <a:endParaRPr lang="en-US" sz="1800" dirty="0"/>
          </a:p>
          <a:p>
            <a:pPr marL="0" indent="0">
              <a:buNone/>
            </a:pPr>
            <a:r>
              <a:rPr lang="en-US" sz="1800" dirty="0"/>
              <a:t>You may also submit your resume and inquiries for</a:t>
            </a:r>
          </a:p>
          <a:p>
            <a:pPr marL="0" indent="0">
              <a:buNone/>
            </a:pPr>
            <a:r>
              <a:rPr lang="en-US" sz="1800" dirty="0"/>
              <a:t>Marine Corps Systems Command vacancies to: </a:t>
            </a:r>
            <a:r>
              <a:rPr lang="en-US" sz="1800" dirty="0" err="1"/>
              <a:t>mcsc_recruiting@usmc.mil</a:t>
            </a:r>
            <a:r>
              <a:rPr lang="en-US" sz="1800" dirty="0"/>
              <a:t> </a:t>
            </a:r>
            <a:endParaRPr lang="en-US" sz="2000" dirty="0"/>
          </a:p>
          <a:p>
            <a:pPr marL="0" indent="0">
              <a:buNone/>
            </a:pPr>
            <a:endParaRPr lang="en-US" sz="2000" dirty="0"/>
          </a:p>
          <a:p>
            <a:pPr marL="0" indent="0" algn="ctr">
              <a:buNone/>
            </a:pPr>
            <a:r>
              <a:rPr lang="en-US" sz="1800" dirty="0"/>
              <a:t>Marine Corps Systems Command</a:t>
            </a:r>
          </a:p>
          <a:p>
            <a:pPr marL="0" indent="0" algn="ctr">
              <a:buNone/>
            </a:pPr>
            <a:r>
              <a:rPr lang="en-US" sz="1800" dirty="0"/>
              <a:t>CT Recruitment </a:t>
            </a:r>
          </a:p>
          <a:p>
            <a:pPr marL="0" indent="0" algn="ctr">
              <a:buNone/>
            </a:pPr>
            <a:r>
              <a:rPr lang="en-US" sz="1800" dirty="0"/>
              <a:t>2200 Lester Street, ATTN: HCM</a:t>
            </a:r>
          </a:p>
          <a:p>
            <a:pPr marL="0" indent="0" algn="ctr">
              <a:buNone/>
            </a:pPr>
            <a:r>
              <a:rPr lang="en-US" sz="1800" dirty="0"/>
              <a:t>Quantico, VA 22134-6050</a:t>
            </a:r>
          </a:p>
          <a:p>
            <a:pPr algn="ctr">
              <a:buFont typeface="Wingdings" panose="05000000000000000000" pitchFamily="2" charset="2"/>
              <a:buChar char="v"/>
            </a:pPr>
            <a:r>
              <a:rPr lang="en-US" sz="1800" dirty="0"/>
              <a:t> </a:t>
            </a:r>
          </a:p>
          <a:p>
            <a:pPr marL="1257300" lvl="3" indent="0">
              <a:buNone/>
            </a:pPr>
            <a:r>
              <a:rPr lang="en-US" sz="1600" dirty="0" err="1"/>
              <a:t>barbara.hawes@usmc.mil</a:t>
            </a:r>
            <a:r>
              <a:rPr lang="en-US" sz="1600" dirty="0"/>
              <a:t>		</a:t>
            </a:r>
            <a:r>
              <a:rPr lang="en-US" sz="1600" dirty="0">
                <a:hlinkClick r:id="rId4"/>
              </a:rPr>
              <a:t>kathleen.keys@usmc.mil</a:t>
            </a:r>
            <a:endParaRPr lang="en-US" sz="1600" dirty="0"/>
          </a:p>
          <a:p>
            <a:pPr marL="1257300" lvl="3" indent="0">
              <a:buNone/>
            </a:pPr>
            <a:r>
              <a:rPr lang="en-US" sz="1600" dirty="0">
                <a:hlinkClick r:id="rId5"/>
              </a:rPr>
              <a:t>britini.olin@usmc.mil</a:t>
            </a:r>
            <a:r>
              <a:rPr lang="en-US" sz="1600" dirty="0"/>
              <a:t>		</a:t>
            </a:r>
            <a:r>
              <a:rPr lang="en-US" sz="1600" dirty="0" err="1"/>
              <a:t>j</a:t>
            </a:r>
            <a:r>
              <a:rPr lang="en-US" sz="1600" dirty="0" err="1">
                <a:hlinkClick r:id="rId6"/>
              </a:rPr>
              <a:t>ennifer.westerholm@usmc.mil</a:t>
            </a:r>
            <a:endParaRPr lang="en-US" sz="1600" dirty="0"/>
          </a:p>
          <a:p>
            <a:pPr marL="0" indent="0">
              <a:buNone/>
            </a:pPr>
            <a:endParaRPr lang="en-US" sz="1600" dirty="0"/>
          </a:p>
          <a:p>
            <a:pPr marL="0" indent="0" algn="ctr">
              <a:buNone/>
            </a:pPr>
            <a:r>
              <a:rPr lang="en-US" sz="1400" i="1" dirty="0"/>
              <a:t>Marine Corps Systems Command is an Equal Employment Opportunity Employer</a:t>
            </a:r>
            <a:r>
              <a:rPr lang="en-US" sz="1600" i="1" dirty="0"/>
              <a:t>.</a:t>
            </a:r>
            <a:endParaRPr lang="en-US" sz="1600" dirty="0"/>
          </a:p>
          <a:p>
            <a:pPr marL="0" indent="0">
              <a:buNone/>
            </a:pPr>
            <a:r>
              <a:rPr lang="en-US" sz="1600" i="1" dirty="0"/>
              <a:t> </a:t>
            </a:r>
            <a:endParaRPr lang="en-US" sz="1600" dirty="0"/>
          </a:p>
          <a:p>
            <a:pPr marL="0" indent="0">
              <a:buNone/>
            </a:pPr>
            <a:endParaRPr lang="en-US" sz="2400" dirty="0"/>
          </a:p>
        </p:txBody>
      </p:sp>
      <p:pic>
        <p:nvPicPr>
          <p:cNvPr id="5" name="Picture 4"/>
          <p:cNvPicPr>
            <a:picLocks noChangeAspect="1"/>
          </p:cNvPicPr>
          <p:nvPr/>
        </p:nvPicPr>
        <p:blipFill rotWithShape="1">
          <a:blip r:embed="rId7">
            <a:extLst>
              <a:ext uri="{28A0092B-C50C-407E-A947-70E740481C1C}">
                <a14:useLocalDpi xmlns:a14="http://schemas.microsoft.com/office/drawing/2010/main" val="0"/>
              </a:ext>
            </a:extLst>
          </a:blip>
          <a:srcRect l="31057" t="-16954" r="33974" b="16954"/>
          <a:stretch/>
        </p:blipFill>
        <p:spPr>
          <a:xfrm>
            <a:off x="6477000" y="-304282"/>
            <a:ext cx="2346960" cy="2742682"/>
          </a:xfrm>
          <a:prstGeom prst="rect">
            <a:avLst/>
          </a:prstGeom>
        </p:spPr>
      </p:pic>
    </p:spTree>
    <p:extLst>
      <p:ext uri="{BB962C8B-B14F-4D97-AF65-F5344CB8AC3E}">
        <p14:creationId xmlns:p14="http://schemas.microsoft.com/office/powerpoint/2010/main" val="3926668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Information</a:t>
            </a:r>
          </a:p>
        </p:txBody>
      </p:sp>
      <p:sp>
        <p:nvSpPr>
          <p:cNvPr id="3" name="Content Placeholder 2"/>
          <p:cNvSpPr>
            <a:spLocks noGrp="1"/>
          </p:cNvSpPr>
          <p:nvPr>
            <p:ph idx="1"/>
          </p:nvPr>
        </p:nvSpPr>
        <p:spPr/>
        <p:txBody>
          <a:bodyPr/>
          <a:lstStyle/>
          <a:p>
            <a:endParaRPr lang="en-US" dirty="0"/>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450850" y="-338137"/>
            <a:ext cx="10045700" cy="7534275"/>
          </a:xfrm>
          <a:prstGeom prst="rect">
            <a:avLst/>
          </a:prstGeom>
        </p:spPr>
      </p:pic>
    </p:spTree>
    <p:extLst>
      <p:ext uri="{BB962C8B-B14F-4D97-AF65-F5344CB8AC3E}">
        <p14:creationId xmlns:p14="http://schemas.microsoft.com/office/powerpoint/2010/main" val="3671577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305300" y="990600"/>
            <a:ext cx="4800600" cy="5364163"/>
          </a:xfrm>
        </p:spPr>
        <p:txBody>
          <a:bodyPr/>
          <a:lstStyle/>
          <a:p>
            <a:endParaRPr lang="en-US" sz="2400" dirty="0"/>
          </a:p>
          <a:p>
            <a:endParaRPr lang="en-US" sz="2400" dirty="0"/>
          </a:p>
          <a:p>
            <a:r>
              <a:rPr lang="en-US" sz="2800" dirty="0">
                <a:solidFill>
                  <a:srgbClr val="A20000"/>
                </a:solidFill>
              </a:rPr>
              <a:t>Brief Presentation</a:t>
            </a:r>
          </a:p>
          <a:p>
            <a:r>
              <a:rPr lang="en-US" sz="2800" dirty="0">
                <a:solidFill>
                  <a:srgbClr val="A20000"/>
                </a:solidFill>
              </a:rPr>
              <a:t>Panel Members Presentations</a:t>
            </a:r>
          </a:p>
          <a:p>
            <a:r>
              <a:rPr lang="en-US" sz="2800" dirty="0">
                <a:solidFill>
                  <a:srgbClr val="A20000"/>
                </a:solidFill>
              </a:rPr>
              <a:t>Q&amp;A</a:t>
            </a:r>
          </a:p>
          <a:p>
            <a:pPr marL="0" indent="0">
              <a:buNone/>
            </a:pPr>
            <a:endParaRPr lang="en-US" sz="2400" dirty="0"/>
          </a:p>
        </p:txBody>
      </p:sp>
      <p:sp>
        <p:nvSpPr>
          <p:cNvPr id="5" name="Title 4"/>
          <p:cNvSpPr>
            <a:spLocks noGrp="1"/>
          </p:cNvSpPr>
          <p:nvPr>
            <p:ph type="title"/>
          </p:nvPr>
        </p:nvSpPr>
        <p:spPr>
          <a:xfrm>
            <a:off x="6324600" y="299082"/>
            <a:ext cx="2362200" cy="487362"/>
          </a:xfrm>
        </p:spPr>
        <p:txBody>
          <a:bodyPr/>
          <a:lstStyle/>
          <a:p>
            <a:r>
              <a:rPr lang="en-US" dirty="0"/>
              <a:t>Event Agenda</a:t>
            </a:r>
          </a:p>
        </p:txBody>
      </p:sp>
      <p:pic>
        <p:nvPicPr>
          <p:cNvPr id="7" name="Picture 2" descr="image002"/>
          <p:cNvPicPr>
            <a:picLocks noChangeAspect="1" noChangeArrowheads="1"/>
          </p:cNvPicPr>
          <p:nvPr/>
        </p:nvPicPr>
        <p:blipFill rotWithShape="1">
          <a:blip r:embed="rId3">
            <a:extLst>
              <a:ext uri="{28A0092B-C50C-407E-A947-70E740481C1C}">
                <a14:useLocalDpi xmlns:a14="http://schemas.microsoft.com/office/drawing/2010/main" val="0"/>
              </a:ext>
            </a:extLst>
          </a:blip>
          <a:srcRect l="55902" t="23592" r="8749" b="21360"/>
          <a:stretch/>
        </p:blipFill>
        <p:spPr bwMode="auto">
          <a:xfrm>
            <a:off x="685800" y="1295400"/>
            <a:ext cx="3276600" cy="4396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8998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8800" y="228600"/>
            <a:ext cx="3352800" cy="487362"/>
          </a:xfrm>
        </p:spPr>
        <p:txBody>
          <a:bodyPr/>
          <a:lstStyle/>
          <a:p>
            <a:r>
              <a:rPr lang="en-US" dirty="0"/>
              <a:t>About U.S. Marine Corps </a:t>
            </a:r>
            <a:br>
              <a:rPr lang="en-US" dirty="0"/>
            </a:br>
            <a:r>
              <a:rPr lang="en-US" dirty="0"/>
              <a:t>Systems Command (MCSC)</a:t>
            </a:r>
          </a:p>
        </p:txBody>
      </p:sp>
      <p:sp>
        <p:nvSpPr>
          <p:cNvPr id="3" name="Content Placeholder 2"/>
          <p:cNvSpPr>
            <a:spLocks noGrp="1"/>
          </p:cNvSpPr>
          <p:nvPr>
            <p:ph idx="1"/>
          </p:nvPr>
        </p:nvSpPr>
        <p:spPr>
          <a:xfrm>
            <a:off x="304800" y="1143000"/>
            <a:ext cx="8458200" cy="4983163"/>
          </a:xfrm>
        </p:spPr>
        <p:txBody>
          <a:bodyPr/>
          <a:lstStyle/>
          <a:p>
            <a:pPr marL="0" indent="0">
              <a:buNone/>
            </a:pPr>
            <a:r>
              <a:rPr lang="en-US" sz="1800" dirty="0">
                <a:hlinkClick r:id="rId3"/>
              </a:rPr>
              <a:t>MCSC</a:t>
            </a:r>
            <a:r>
              <a:rPr lang="en-US" sz="1800" dirty="0"/>
              <a:t> puts effective gear in the hands of Marines when needed.  We understand their operational necessity, and we deliver materiel solutions at the speed of relevance. We excel in this solemn and compelling responsibility—to deliver advantage to U.S. Marines against any adversary every time, in any clime and place</a:t>
            </a:r>
          </a:p>
          <a:p>
            <a:pPr marL="0" indent="0">
              <a:buNone/>
            </a:pPr>
            <a:endParaRPr lang="en-US" sz="1800" dirty="0"/>
          </a:p>
          <a:p>
            <a:pPr marL="0" indent="0">
              <a:buNone/>
            </a:pPr>
            <a:r>
              <a:rPr lang="en-US" sz="1800" b="1" u="sng" dirty="0"/>
              <a:t>Our Mission : </a:t>
            </a:r>
            <a:r>
              <a:rPr lang="en-US" sz="1800" dirty="0"/>
              <a:t>To serve as the Department of the Navy's systems command for Marine Corps ground weapon and information technology system programs in order to equip and sustain Marine forces with full-spectrum, current and future expeditionary and crisis response capability</a:t>
            </a:r>
          </a:p>
          <a:p>
            <a:pPr marL="0" indent="0">
              <a:buNone/>
            </a:pPr>
            <a:r>
              <a:rPr lang="en-US" sz="1800" b="1" u="sng" dirty="0"/>
              <a:t>Our Workforce</a:t>
            </a:r>
            <a:r>
              <a:rPr lang="en-US" sz="1800" dirty="0"/>
              <a:t>:	</a:t>
            </a:r>
            <a:r>
              <a:rPr lang="en-US" sz="2400" b="1" i="1" dirty="0">
                <a:cs typeface="Arial" charset="0"/>
              </a:rPr>
              <a:t>2,415  </a:t>
            </a:r>
            <a:r>
              <a:rPr lang="en-US" sz="1400" b="1" i="1" dirty="0">
                <a:cs typeface="Arial" charset="0"/>
              </a:rPr>
              <a:t>453 Military (19%)  /1962 Civilian (81%)</a:t>
            </a:r>
          </a:p>
          <a:p>
            <a:pPr marL="0" indent="0">
              <a:buNone/>
            </a:pPr>
            <a:endParaRPr lang="en-US" sz="1800" dirty="0"/>
          </a:p>
          <a:p>
            <a:pPr marL="0" indent="0">
              <a:buNone/>
            </a:pPr>
            <a:r>
              <a:rPr lang="en-US" sz="1800" b="1" u="sng" dirty="0"/>
              <a:t>Our Locations</a:t>
            </a:r>
            <a:r>
              <a:rPr lang="en-US" sz="1800" dirty="0"/>
              <a:t>: Our Headquarters is located on Marine Corps Base Quantico, VA.  We enjoy a campus-like setting location on the Potomac, away from I-95 congestion and within walking distance from the VRE</a:t>
            </a:r>
          </a:p>
          <a:p>
            <a:pPr marL="0" indent="0">
              <a:buNone/>
            </a:pPr>
            <a:endParaRPr lang="en-US" sz="1800" dirty="0"/>
          </a:p>
          <a:p>
            <a:pPr marL="0" indent="0">
              <a:buNone/>
            </a:pPr>
            <a:r>
              <a:rPr lang="en-US" sz="1800" dirty="0"/>
              <a:t>We also have satellite offices in Stafford, VA;   Orlando, FL, &amp; San Diego, CA </a:t>
            </a:r>
          </a:p>
        </p:txBody>
      </p:sp>
    </p:spTree>
    <p:extLst>
      <p:ext uri="{BB962C8B-B14F-4D97-AF65-F5344CB8AC3E}">
        <p14:creationId xmlns:p14="http://schemas.microsoft.com/office/powerpoint/2010/main" val="1323100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Contracting Career </a:t>
            </a:r>
          </a:p>
        </p:txBody>
      </p:sp>
      <p:sp>
        <p:nvSpPr>
          <p:cNvPr id="3" name="Content Placeholder 2"/>
          <p:cNvSpPr>
            <a:spLocks noGrp="1"/>
          </p:cNvSpPr>
          <p:nvPr>
            <p:ph idx="1"/>
          </p:nvPr>
        </p:nvSpPr>
        <p:spPr/>
        <p:txBody>
          <a:bodyPr/>
          <a:lstStyle/>
          <a:p>
            <a:pPr marL="0" indent="0">
              <a:buNone/>
            </a:pPr>
            <a:r>
              <a:rPr lang="en-US" sz="1800" dirty="0"/>
              <a:t>Civilian role within the acquisition workforce responsible for procuring goods and services such as information technology, weapons, military vehicles, to cutting-edge research, supplies and services.</a:t>
            </a:r>
          </a:p>
          <a:p>
            <a:pPr marL="0" indent="0">
              <a:buNone/>
            </a:pPr>
            <a:endParaRPr lang="en-US" sz="1800" dirty="0"/>
          </a:p>
          <a:p>
            <a:pPr marL="0" indent="0">
              <a:buNone/>
            </a:pPr>
            <a:r>
              <a:rPr lang="en-US" sz="1800" dirty="0"/>
              <a:t>Contracting Officers (COs) </a:t>
            </a:r>
          </a:p>
          <a:p>
            <a:r>
              <a:rPr lang="en-US" sz="1600" dirty="0"/>
              <a:t>Are appointed and given delegation of special authority </a:t>
            </a:r>
          </a:p>
          <a:p>
            <a:r>
              <a:rPr lang="en-US" sz="1600" dirty="0"/>
              <a:t>Negotiate on behalf of the United States Government. </a:t>
            </a:r>
          </a:p>
          <a:p>
            <a:r>
              <a:rPr lang="en-US" sz="1600" dirty="0"/>
              <a:t>Obligate and bind the U.S. Federal Government to a contract –</a:t>
            </a:r>
          </a:p>
          <a:p>
            <a:r>
              <a:rPr lang="en-US" sz="1600" dirty="0"/>
              <a:t>Are the only individuals authorized to execute, modify, or terminate a contract.</a:t>
            </a:r>
          </a:p>
          <a:p>
            <a:pPr marL="0" indent="0">
              <a:buNone/>
            </a:pPr>
            <a:r>
              <a:rPr lang="en-US" sz="1800" dirty="0"/>
              <a:t>		</a:t>
            </a:r>
          </a:p>
          <a:p>
            <a:pPr marL="0" indent="0">
              <a:buNone/>
            </a:pPr>
            <a:r>
              <a:rPr lang="en-US" sz="1800" dirty="0"/>
              <a:t>As a CO, you will be responsible for selecting vendors and overseeing that contractual agreements are legally compliant, appropriately funded, fair and impartial.   It will also be your job to ensure that contracts are providing maximum value and that taxpayers' money is being responsibly spent.</a:t>
            </a:r>
          </a:p>
          <a:p>
            <a:pPr marL="0" indent="0">
              <a:buNone/>
            </a:pPr>
            <a:endParaRPr lang="en-US" sz="1800" dirty="0"/>
          </a:p>
        </p:txBody>
      </p:sp>
    </p:spTree>
    <p:extLst>
      <p:ext uri="{BB962C8B-B14F-4D97-AF65-F5344CB8AC3E}">
        <p14:creationId xmlns:p14="http://schemas.microsoft.com/office/powerpoint/2010/main" val="4021382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069378"/>
            <a:ext cx="8229600" cy="4983163"/>
          </a:xfrm>
        </p:spPr>
        <p:txBody>
          <a:bodyPr/>
          <a:lstStyle/>
          <a:p>
            <a:pPr marL="0" indent="0">
              <a:buNone/>
            </a:pPr>
            <a:r>
              <a:rPr lang="en-US" sz="2000" dirty="0"/>
              <a:t>Y</a:t>
            </a:r>
            <a:r>
              <a:rPr lang="en-US" sz="1800" dirty="0">
                <a:latin typeface="+mj-lt"/>
              </a:rPr>
              <a:t>ou will interface with vendors, view and assess various products and services offered, or under consideration, and gain relative hands-on experience</a:t>
            </a:r>
          </a:p>
          <a:p>
            <a:pPr marL="0" indent="0">
              <a:buNone/>
            </a:pPr>
            <a:r>
              <a:rPr lang="en-US" sz="2000" dirty="0"/>
              <a:t>.</a:t>
            </a:r>
          </a:p>
          <a:p>
            <a:pPr marL="57150" indent="0" algn="ctr">
              <a:buNone/>
            </a:pPr>
            <a:endParaRPr lang="en-US" sz="2400" b="1" i="1" dirty="0">
              <a:solidFill>
                <a:srgbClr val="FF0000"/>
              </a:solidFill>
            </a:endParaRPr>
          </a:p>
          <a:p>
            <a:pPr marL="57150" indent="0" algn="ctr">
              <a:buNone/>
            </a:pPr>
            <a:endParaRPr lang="en-US" sz="2400" b="1" i="1" dirty="0">
              <a:solidFill>
                <a:srgbClr val="FF0000"/>
              </a:solidFill>
            </a:endParaRPr>
          </a:p>
          <a:p>
            <a:pPr marL="57150" indent="0" algn="ctr">
              <a:buNone/>
            </a:pPr>
            <a:endParaRPr lang="en-US" sz="2400" b="1" i="1" dirty="0">
              <a:solidFill>
                <a:srgbClr val="FF0000"/>
              </a:solidFill>
            </a:endParaRPr>
          </a:p>
          <a:p>
            <a:pPr marL="57150" indent="0" algn="ctr">
              <a:buNone/>
            </a:pPr>
            <a:endParaRPr lang="en-US" sz="2400" b="1" i="1" dirty="0">
              <a:solidFill>
                <a:srgbClr val="FF0000"/>
              </a:solidFill>
            </a:endParaRPr>
          </a:p>
          <a:p>
            <a:pPr marL="57150" indent="0" algn="ctr">
              <a:buNone/>
            </a:pPr>
            <a:endParaRPr lang="en-US" sz="2400" b="1" i="1" dirty="0">
              <a:solidFill>
                <a:srgbClr val="FF0000"/>
              </a:solidFill>
            </a:endParaRPr>
          </a:p>
          <a:p>
            <a:pPr marL="57150" indent="0" algn="ctr">
              <a:buNone/>
            </a:pPr>
            <a:endParaRPr lang="en-US" sz="2400" b="1" i="1" dirty="0">
              <a:solidFill>
                <a:srgbClr val="FF0000"/>
              </a:solidFill>
            </a:endParaRPr>
          </a:p>
          <a:p>
            <a:pPr marL="57150" indent="0" algn="ctr">
              <a:buNone/>
            </a:pPr>
            <a:endParaRPr lang="en-US" sz="2400" b="1" i="1" dirty="0">
              <a:solidFill>
                <a:srgbClr val="FF0000"/>
              </a:solidFill>
            </a:endParaRPr>
          </a:p>
          <a:p>
            <a:pPr marL="57150" indent="0" algn="ctr">
              <a:buNone/>
            </a:pPr>
            <a:r>
              <a:rPr lang="en-US" sz="2400" b="1" i="1" dirty="0">
                <a:solidFill>
                  <a:srgbClr val="C00000"/>
                </a:solidFill>
              </a:rPr>
              <a:t>As a Contracting Professional you will provide </a:t>
            </a:r>
          </a:p>
          <a:p>
            <a:pPr marL="57150" indent="0" algn="ctr">
              <a:buNone/>
            </a:pPr>
            <a:r>
              <a:rPr lang="en-US" sz="2400" b="1" i="1" dirty="0">
                <a:solidFill>
                  <a:srgbClr val="C00000"/>
                </a:solidFill>
              </a:rPr>
              <a:t>critical support to the USMC !!</a:t>
            </a:r>
            <a:endParaRPr lang="en-US" sz="2400" b="1" dirty="0">
              <a:solidFill>
                <a:srgbClr val="C00000"/>
              </a:solidFill>
            </a:endParaRPr>
          </a:p>
          <a:p>
            <a:pPr marL="57150" indent="0">
              <a:buNone/>
            </a:pPr>
            <a:endParaRPr lang="en-US" sz="2000" dirty="0">
              <a:solidFill>
                <a:srgbClr val="FF0000"/>
              </a:solidFill>
            </a:endParaRPr>
          </a:p>
          <a:p>
            <a:pPr marL="57150" indent="0">
              <a:buNone/>
            </a:pPr>
            <a:endParaRPr lang="en-US" sz="2000" i="1" dirty="0">
              <a:solidFill>
                <a:srgbClr val="FF0000"/>
              </a:solidFill>
            </a:endParaRPr>
          </a:p>
          <a:p>
            <a:pPr marL="0" indent="0">
              <a:buNone/>
            </a:pPr>
            <a:r>
              <a:rPr lang="en-US" sz="2000" i="1" dirty="0">
                <a:solidFill>
                  <a:srgbClr val="FF0000"/>
                </a:solidFill>
              </a:rPr>
              <a:t>. </a:t>
            </a:r>
            <a:endParaRPr lang="en-US" sz="2000" dirty="0"/>
          </a:p>
          <a:p>
            <a:pPr marL="57150" indent="0">
              <a:buNone/>
            </a:pPr>
            <a:endParaRPr lang="en-US" sz="2000" i="1" dirty="0">
              <a:solidFill>
                <a:srgbClr val="FF0000"/>
              </a:solidFill>
            </a:endParaRPr>
          </a:p>
          <a:p>
            <a:pPr lvl="1">
              <a:buFont typeface="Courier New" panose="02070309020205020404" pitchFamily="49" charset="0"/>
              <a:buChar char="o"/>
            </a:pPr>
            <a:endParaRPr lang="en-US" sz="2000" i="1" dirty="0">
              <a:solidFill>
                <a:srgbClr val="FF0000"/>
              </a:solidFill>
            </a:endParaRPr>
          </a:p>
          <a:p>
            <a:endParaRPr lang="en-US" dirty="0"/>
          </a:p>
        </p:txBody>
      </p:sp>
      <p:pic>
        <p:nvPicPr>
          <p:cNvPr id="5" name="Picture 4"/>
          <p:cNvPicPr>
            <a:picLocks noChangeAspect="1"/>
          </p:cNvPicPr>
          <p:nvPr/>
        </p:nvPicPr>
        <p:blipFill rotWithShape="1">
          <a:blip r:embed="rId3"/>
          <a:srcRect t="930" b="45098"/>
          <a:stretch/>
        </p:blipFill>
        <p:spPr>
          <a:xfrm>
            <a:off x="2590800" y="2057398"/>
            <a:ext cx="3707839" cy="300712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3072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Salary &amp; Benefits</a:t>
            </a:r>
          </a:p>
        </p:txBody>
      </p:sp>
      <p:sp>
        <p:nvSpPr>
          <p:cNvPr id="3" name="Content Placeholder 2"/>
          <p:cNvSpPr>
            <a:spLocks noGrp="1"/>
          </p:cNvSpPr>
          <p:nvPr>
            <p:ph idx="1"/>
          </p:nvPr>
        </p:nvSpPr>
        <p:spPr>
          <a:xfrm>
            <a:off x="533400" y="1143000"/>
            <a:ext cx="8153400" cy="5334000"/>
          </a:xfrm>
        </p:spPr>
        <p:txBody>
          <a:bodyPr/>
          <a:lstStyle/>
          <a:p>
            <a:pPr>
              <a:buFont typeface="Wingdings" panose="05000000000000000000" pitchFamily="2" charset="2"/>
              <a:buChar char="ü"/>
            </a:pPr>
            <a:r>
              <a:rPr lang="en-US" sz="2000" dirty="0"/>
              <a:t>Salary range is between $57,000 and $170,000 per year</a:t>
            </a:r>
            <a:endParaRPr lang="en-US" sz="2000" i="1" dirty="0">
              <a:solidFill>
                <a:srgbClr val="FF0000"/>
              </a:solidFill>
            </a:endParaRPr>
          </a:p>
          <a:p>
            <a:pPr lvl="0">
              <a:buFont typeface="Wingdings" panose="05000000000000000000" pitchFamily="2" charset="2"/>
              <a:buChar char="ü"/>
            </a:pPr>
            <a:r>
              <a:rPr lang="en-US" sz="2000" dirty="0"/>
              <a:t>Health Care &amp; Life Insurance </a:t>
            </a:r>
          </a:p>
          <a:p>
            <a:pPr lvl="0">
              <a:buFont typeface="Wingdings" panose="05000000000000000000" pitchFamily="2" charset="2"/>
              <a:buChar char="ü"/>
            </a:pPr>
            <a:r>
              <a:rPr lang="en-US" sz="2000" dirty="0"/>
              <a:t>Savings/Retirement </a:t>
            </a:r>
          </a:p>
          <a:p>
            <a:pPr>
              <a:buFont typeface="Wingdings" panose="05000000000000000000" pitchFamily="2" charset="2"/>
              <a:buChar char="ü"/>
            </a:pPr>
            <a:r>
              <a:rPr lang="en-US" sz="2000" dirty="0"/>
              <a:t>10 Paid Holidays </a:t>
            </a:r>
          </a:p>
          <a:p>
            <a:pPr>
              <a:buFont typeface="Wingdings" panose="05000000000000000000" pitchFamily="2" charset="2"/>
              <a:buChar char="ü"/>
            </a:pPr>
            <a:r>
              <a:rPr lang="en-US" sz="2000" dirty="0"/>
              <a:t>Annual and Sick leave</a:t>
            </a:r>
          </a:p>
          <a:p>
            <a:pPr>
              <a:buFont typeface="Wingdings" panose="05000000000000000000" pitchFamily="2" charset="2"/>
              <a:buChar char="ü"/>
            </a:pPr>
            <a:r>
              <a:rPr lang="en-US" sz="2000" dirty="0"/>
              <a:t>Additional Family &amp; Medical Leave </a:t>
            </a:r>
          </a:p>
          <a:p>
            <a:pPr lvl="0">
              <a:buFont typeface="Wingdings" panose="05000000000000000000" pitchFamily="2" charset="2"/>
              <a:buChar char="ü"/>
            </a:pPr>
            <a:r>
              <a:rPr lang="en-US" sz="2000" dirty="0"/>
              <a:t>Flexible Work Schedules/Telework Opportunities</a:t>
            </a:r>
          </a:p>
          <a:p>
            <a:pPr lvl="0">
              <a:buFont typeface="Wingdings" panose="05000000000000000000" pitchFamily="2" charset="2"/>
              <a:buChar char="ü"/>
            </a:pPr>
            <a:r>
              <a:rPr lang="en-US" sz="2000" dirty="0"/>
              <a:t>Education, Training &amp; Professional Development </a:t>
            </a:r>
          </a:p>
          <a:p>
            <a:pPr lvl="0">
              <a:buFont typeface="Wingdings" panose="05000000000000000000" pitchFamily="2" charset="2"/>
              <a:buChar char="ü"/>
            </a:pPr>
            <a:r>
              <a:rPr lang="en-US" sz="2000" dirty="0"/>
              <a:t>Travel  </a:t>
            </a:r>
          </a:p>
          <a:p>
            <a:pPr lvl="0">
              <a:buFont typeface="Wingdings" panose="05000000000000000000" pitchFamily="2" charset="2"/>
              <a:buChar char="ü"/>
            </a:pPr>
            <a:r>
              <a:rPr lang="en-US" sz="2000" dirty="0"/>
              <a:t>Tuition Assistance Opportunities </a:t>
            </a:r>
          </a:p>
          <a:p>
            <a:pPr marL="0" indent="0">
              <a:buNone/>
            </a:pPr>
            <a:endParaRPr lang="en-US" sz="2400" dirty="0"/>
          </a:p>
        </p:txBody>
      </p:sp>
    </p:spTree>
    <p:extLst>
      <p:ext uri="{BB962C8B-B14F-4D97-AF65-F5344CB8AC3E}">
        <p14:creationId xmlns:p14="http://schemas.microsoft.com/office/powerpoint/2010/main" val="17720494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Opportunities</a:t>
            </a:r>
          </a:p>
        </p:txBody>
      </p:sp>
      <p:sp>
        <p:nvSpPr>
          <p:cNvPr id="3" name="Content Placeholder 2"/>
          <p:cNvSpPr>
            <a:spLocks noGrp="1"/>
          </p:cNvSpPr>
          <p:nvPr>
            <p:ph idx="1"/>
          </p:nvPr>
        </p:nvSpPr>
        <p:spPr>
          <a:xfrm>
            <a:off x="304800" y="1066800"/>
            <a:ext cx="8534400" cy="5486400"/>
          </a:xfrm>
        </p:spPr>
        <p:txBody>
          <a:bodyPr/>
          <a:lstStyle/>
          <a:p>
            <a:pPr marL="57150" indent="0">
              <a:buNone/>
            </a:pPr>
            <a:r>
              <a:rPr lang="en-US" sz="1800" b="1" u="sng" dirty="0"/>
              <a:t>Full Time Work for Recent Graduates  </a:t>
            </a:r>
            <a:r>
              <a:rPr lang="en-US" sz="1800" u="sng" dirty="0"/>
              <a:t>(Contracting Development Programs) </a:t>
            </a:r>
            <a:endParaRPr lang="en-US" sz="1800" b="1" dirty="0"/>
          </a:p>
          <a:p>
            <a:pPr marL="400050"/>
            <a:r>
              <a:rPr lang="en-US" sz="1800" dirty="0"/>
              <a:t>Average Starting Salary $49K. Upon successful completion average salary targets are $86K-$102K</a:t>
            </a:r>
          </a:p>
          <a:p>
            <a:pPr marL="400050"/>
            <a:r>
              <a:rPr lang="en-US" sz="1800" dirty="0"/>
              <a:t>Established Career Track for continued  Promotion/Advancement over a 2 -3 year term. Naval Acquisition Career Development Program </a:t>
            </a:r>
            <a:r>
              <a:rPr lang="en-US" sz="1800" dirty="0">
                <a:hlinkClick r:id="rId3"/>
              </a:rPr>
              <a:t>https://www.secnav.navy.mil/rda/workforce/pages/nadp.aspx</a:t>
            </a:r>
            <a:endParaRPr lang="en-US" sz="1800" dirty="0"/>
          </a:p>
          <a:p>
            <a:pPr marL="400050"/>
            <a:endParaRPr lang="en-US" sz="1800" dirty="0"/>
          </a:p>
          <a:p>
            <a:pPr marL="0" indent="0">
              <a:buNone/>
            </a:pPr>
            <a:r>
              <a:rPr lang="en-US" sz="1800" b="1" u="sng" dirty="0"/>
              <a:t>Part Time or Full Time Work for Students    </a:t>
            </a:r>
            <a:r>
              <a:rPr lang="en-US" sz="1800" u="sng" dirty="0"/>
              <a:t>(Student Intern/Trainee)</a:t>
            </a:r>
          </a:p>
          <a:p>
            <a:r>
              <a:rPr lang="en-US" sz="1800" dirty="0"/>
              <a:t>Average Salary is $40K for Full Time (National Capital Region)</a:t>
            </a:r>
          </a:p>
          <a:p>
            <a:r>
              <a:rPr lang="en-US" sz="1800" dirty="0"/>
              <a:t>Flexible Hours –While Attending School</a:t>
            </a:r>
          </a:p>
          <a:p>
            <a:r>
              <a:rPr lang="en-US" sz="1800" dirty="0"/>
              <a:t>Navy/Marine Corps Pathways </a:t>
            </a:r>
            <a:r>
              <a:rPr lang="en-US" sz="1800" dirty="0">
                <a:solidFill>
                  <a:srgbClr val="FF0000"/>
                </a:solidFill>
                <a:hlinkClick r:id="rId4"/>
              </a:rPr>
              <a:t>https://www.secnav.navy.mil/donhr/How-To-Apply/Students/Pages/Default.aspx</a:t>
            </a:r>
            <a:endParaRPr lang="en-US" sz="1800" dirty="0">
              <a:solidFill>
                <a:srgbClr val="FF0000"/>
              </a:solidFill>
            </a:endParaRPr>
          </a:p>
          <a:p>
            <a:pPr marL="57150" indent="0">
              <a:buNone/>
            </a:pPr>
            <a:endParaRPr lang="en-US" sz="1800" dirty="0">
              <a:solidFill>
                <a:srgbClr val="FF0000"/>
              </a:solidFill>
            </a:endParaRPr>
          </a:p>
          <a:p>
            <a:pPr marL="57150" indent="0">
              <a:buNone/>
            </a:pPr>
            <a:r>
              <a:rPr lang="en-US" sz="1800" b="1" u="sng" dirty="0"/>
              <a:t>Full Time Summer Work  for Students </a:t>
            </a:r>
          </a:p>
          <a:p>
            <a:pPr marL="400050"/>
            <a:r>
              <a:rPr lang="en-US" sz="1800" dirty="0"/>
              <a:t>Average Salary is  $11-$22 an hour</a:t>
            </a:r>
          </a:p>
          <a:p>
            <a:pPr marL="400050"/>
            <a:r>
              <a:rPr lang="en-US" sz="1800" dirty="0"/>
              <a:t>Look out for the Annual Call for Application in Sept/Oct </a:t>
            </a:r>
          </a:p>
          <a:p>
            <a:pPr marL="400050"/>
            <a:r>
              <a:rPr lang="en-US" sz="1800" dirty="0"/>
              <a:t>DoD College Acquisition Internship Program (DCAIP) </a:t>
            </a:r>
            <a:r>
              <a:rPr lang="en-US" sz="1800" dirty="0">
                <a:hlinkClick r:id="rId5"/>
              </a:rPr>
              <a:t>https://www.dcaip.app/</a:t>
            </a:r>
            <a:endParaRPr lang="en-US" sz="1800" dirty="0"/>
          </a:p>
          <a:p>
            <a:pPr marL="0" indent="0">
              <a:buNone/>
            </a:pPr>
            <a:endParaRPr lang="en-US" sz="1800" dirty="0"/>
          </a:p>
          <a:p>
            <a:pPr lvl="1"/>
            <a:endParaRPr lang="en-US" sz="1800" dirty="0"/>
          </a:p>
          <a:p>
            <a:endParaRPr lang="en-US" sz="2000" dirty="0"/>
          </a:p>
          <a:p>
            <a:endParaRPr lang="en-US" dirty="0"/>
          </a:p>
          <a:p>
            <a:endParaRPr lang="en-US" dirty="0"/>
          </a:p>
        </p:txBody>
      </p:sp>
    </p:spTree>
    <p:extLst>
      <p:ext uri="{BB962C8B-B14F-4D97-AF65-F5344CB8AC3E}">
        <p14:creationId xmlns:p14="http://schemas.microsoft.com/office/powerpoint/2010/main" val="1231240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Position Requirements</a:t>
            </a:r>
          </a:p>
        </p:txBody>
      </p:sp>
      <p:sp>
        <p:nvSpPr>
          <p:cNvPr id="3" name="Content Placeholder 2"/>
          <p:cNvSpPr>
            <a:spLocks noGrp="1"/>
          </p:cNvSpPr>
          <p:nvPr>
            <p:ph idx="1"/>
          </p:nvPr>
        </p:nvSpPr>
        <p:spPr/>
        <p:txBody>
          <a:bodyPr/>
          <a:lstStyle/>
          <a:p>
            <a:r>
              <a:rPr lang="en-US" sz="1800" u="sng" dirty="0"/>
              <a:t>Summer Hire and Student Trainee</a:t>
            </a:r>
            <a:r>
              <a:rPr lang="en-US" sz="1800" dirty="0"/>
              <a:t>:   Must be a student in good standing  working toward completion of a Degree</a:t>
            </a:r>
          </a:p>
          <a:p>
            <a:endParaRPr lang="en-US" sz="1800" dirty="0"/>
          </a:p>
          <a:p>
            <a:r>
              <a:rPr lang="en-US" sz="1800" u="sng" dirty="0"/>
              <a:t>Entry Level Developmental Positons</a:t>
            </a:r>
            <a:r>
              <a:rPr lang="en-US" sz="1800" dirty="0"/>
              <a:t>: Applicants must have, or be within 6 months of being granted, a Baccalaureate Degree from an accredited institution of higher learning.  It may be helpful to have at least 24 credit hours in business, economics, finance, computer science, contracts, law, statistics, organization and management or related business specific courses. </a:t>
            </a:r>
          </a:p>
          <a:p>
            <a:pPr lvl="1"/>
            <a:r>
              <a:rPr lang="en-US" sz="1800" i="1" dirty="0"/>
              <a:t>Some positions require a GPA of 3.0 or higher </a:t>
            </a:r>
            <a:endParaRPr lang="en-US" sz="1800" dirty="0"/>
          </a:p>
          <a:p>
            <a:pPr lvl="1"/>
            <a:r>
              <a:rPr lang="en-US" sz="1800" i="1" dirty="0"/>
              <a:t>US citizenship and security clearance</a:t>
            </a:r>
            <a:endParaRPr lang="en-US" sz="1800" dirty="0"/>
          </a:p>
        </p:txBody>
      </p:sp>
    </p:spTree>
    <p:extLst>
      <p:ext uri="{BB962C8B-B14F-4D97-AF65-F5344CB8AC3E}">
        <p14:creationId xmlns:p14="http://schemas.microsoft.com/office/powerpoint/2010/main" val="26044779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Apply</a:t>
            </a:r>
          </a:p>
        </p:txBody>
      </p:sp>
      <p:sp>
        <p:nvSpPr>
          <p:cNvPr id="3" name="Content Placeholder 2"/>
          <p:cNvSpPr>
            <a:spLocks noGrp="1"/>
          </p:cNvSpPr>
          <p:nvPr>
            <p:ph idx="1"/>
          </p:nvPr>
        </p:nvSpPr>
        <p:spPr>
          <a:xfrm>
            <a:off x="405803" y="1447800"/>
            <a:ext cx="8229600" cy="4983163"/>
          </a:xfrm>
        </p:spPr>
        <p:txBody>
          <a:bodyPr/>
          <a:lstStyle/>
          <a:p>
            <a:pPr marL="0" indent="0">
              <a:buNone/>
            </a:pPr>
            <a:r>
              <a:rPr lang="en-US" sz="1800" dirty="0"/>
              <a:t>Navy Marine Corps  How to Apply  for Student Intern Programs </a:t>
            </a:r>
          </a:p>
          <a:p>
            <a:pPr marL="0" indent="0">
              <a:buNone/>
            </a:pPr>
            <a:r>
              <a:rPr lang="en-US" sz="1800" dirty="0">
                <a:hlinkClick r:id="rId3"/>
              </a:rPr>
              <a:t>https://www.secnav.navy.mil/donhr/How-To-Apply/Students/Pages/Default.aspx</a:t>
            </a:r>
            <a:endParaRPr lang="en-US" sz="1800" dirty="0"/>
          </a:p>
          <a:p>
            <a:pPr lvl="1"/>
            <a:endParaRPr lang="en-US" sz="1800" dirty="0"/>
          </a:p>
          <a:p>
            <a:pPr marL="400050" lvl="1" indent="0">
              <a:buNone/>
            </a:pPr>
            <a:r>
              <a:rPr lang="en-US" sz="1800" dirty="0">
                <a:hlinkClick r:id="rId4"/>
              </a:rPr>
              <a:t>Step 1: Write a Resume</a:t>
            </a:r>
            <a:r>
              <a:rPr lang="en-US" sz="1800" dirty="0"/>
              <a:t>  </a:t>
            </a:r>
          </a:p>
          <a:p>
            <a:pPr marL="400050" lvl="1" indent="0">
              <a:buNone/>
            </a:pPr>
            <a:r>
              <a:rPr lang="en-US" sz="1800" dirty="0">
                <a:hlinkClick r:id="rId5"/>
              </a:rPr>
              <a:t>Step 2: Register with USAJOBS</a:t>
            </a:r>
            <a:endParaRPr lang="en-US" sz="1800" dirty="0"/>
          </a:p>
          <a:p>
            <a:pPr marL="400050" lvl="1" indent="0">
              <a:buNone/>
            </a:pPr>
            <a:r>
              <a:rPr lang="en-US" sz="1800" dirty="0">
                <a:hlinkClick r:id="rId6"/>
              </a:rPr>
              <a:t>Step 3: Find Job Openings</a:t>
            </a:r>
            <a:endParaRPr lang="en-US" sz="1800" dirty="0"/>
          </a:p>
          <a:p>
            <a:pPr marL="400050" lvl="1" indent="0">
              <a:buNone/>
            </a:pPr>
            <a:r>
              <a:rPr lang="en-US" sz="1800" dirty="0">
                <a:hlinkClick r:id="rId7"/>
              </a:rPr>
              <a:t>Step 4: Apply</a:t>
            </a:r>
            <a:r>
              <a:rPr lang="en-US" sz="1800" dirty="0"/>
              <a:t>    </a:t>
            </a:r>
          </a:p>
          <a:p>
            <a:pPr marL="400050" lvl="1" indent="0">
              <a:buNone/>
            </a:pPr>
            <a:r>
              <a:rPr lang="en-US" sz="1800" dirty="0">
                <a:hlinkClick r:id="rId8"/>
              </a:rPr>
              <a:t>Step 5: After You Apply</a:t>
            </a:r>
            <a:endParaRPr lang="en-US" sz="1800" dirty="0"/>
          </a:p>
          <a:p>
            <a:pPr marL="400050" lvl="1" indent="0">
              <a:buNone/>
            </a:pPr>
            <a:r>
              <a:rPr lang="en-US" sz="1800" dirty="0">
                <a:hlinkClick r:id="rId9"/>
              </a:rPr>
              <a:t>Step 6: Interview</a:t>
            </a:r>
            <a:r>
              <a:rPr lang="en-US" sz="1800" dirty="0"/>
              <a:t> </a:t>
            </a:r>
          </a:p>
          <a:p>
            <a:pPr marL="400050" lvl="1" indent="0">
              <a:buNone/>
            </a:pPr>
            <a:r>
              <a:rPr lang="en-US" sz="1800" dirty="0">
                <a:hlinkClick r:id="rId10"/>
              </a:rPr>
              <a:t>Step 7: Offer of Employment</a:t>
            </a:r>
            <a:endParaRPr lang="en-US" sz="1800" dirty="0"/>
          </a:p>
          <a:p>
            <a:pPr marL="0" indent="0">
              <a:buNone/>
            </a:pPr>
            <a:endParaRPr lang="en-US" sz="1600" dirty="0"/>
          </a:p>
        </p:txBody>
      </p:sp>
      <p:pic>
        <p:nvPicPr>
          <p:cNvPr id="6" name="Picture 5"/>
          <p:cNvPicPr>
            <a:picLocks noChangeAspect="1"/>
          </p:cNvPicPr>
          <p:nvPr/>
        </p:nvPicPr>
        <p:blipFill rotWithShape="1">
          <a:blip r:embed="rId11"/>
          <a:srcRect l="-2698" t="37174" r="34085" b="5292"/>
          <a:stretch/>
        </p:blipFill>
        <p:spPr>
          <a:xfrm>
            <a:off x="4539653" y="2572199"/>
            <a:ext cx="3886200" cy="273436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047476059"/>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5400">
          <a:solidFill>
            <a:srgbClr val="FF0000"/>
          </a:solidFill>
          <a:prstDash val="sysDash"/>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lumMod val="75000"/>
              <a:lumOff val="25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34909</TotalTime>
  <Words>1464</Words>
  <Application>Microsoft Macintosh PowerPoint</Application>
  <PresentationFormat>On-screen Show (4:3)</PresentationFormat>
  <Paragraphs>144</Paragraphs>
  <Slides>11</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Bell MT</vt:lpstr>
      <vt:lpstr>Courier New</vt:lpstr>
      <vt:lpstr>Franklin Gothic Heavy</vt:lpstr>
      <vt:lpstr>Wingdings</vt:lpstr>
      <vt:lpstr>Default Design</vt:lpstr>
      <vt:lpstr>PowerPoint Presentation</vt:lpstr>
      <vt:lpstr>Event Agenda</vt:lpstr>
      <vt:lpstr>About U.S. Marine Corps  Systems Command (MCSC)</vt:lpstr>
      <vt:lpstr>Contracting Career </vt:lpstr>
      <vt:lpstr>PowerPoint Presentation</vt:lpstr>
      <vt:lpstr>Salary &amp; Benefits</vt:lpstr>
      <vt:lpstr>Opportunities</vt:lpstr>
      <vt:lpstr>Position Requirements</vt:lpstr>
      <vt:lpstr>How to Apply</vt:lpstr>
      <vt:lpstr>PowerPoint Presentation</vt:lpstr>
      <vt:lpstr>Contact Information</vt:lpstr>
    </vt:vector>
  </TitlesOfParts>
  <Company>NMCI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john.d.burrow</dc:creator>
  <cp:lastModifiedBy>Barbara Hawes</cp:lastModifiedBy>
  <cp:revision>1679</cp:revision>
  <cp:lastPrinted>2017-02-14T13:44:47Z</cp:lastPrinted>
  <dcterms:created xsi:type="dcterms:W3CDTF">2011-05-06T17:49:05Z</dcterms:created>
  <dcterms:modified xsi:type="dcterms:W3CDTF">2020-10-15T19:54:33Z</dcterms:modified>
</cp:coreProperties>
</file>