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9" r:id="rId4"/>
    <p:sldMasterId id="2147483691" r:id="rId5"/>
    <p:sldMasterId id="2147483682" r:id="rId6"/>
    <p:sldMasterId id="2147483700" r:id="rId7"/>
  </p:sldMasterIdLst>
  <p:notesMasterIdLst>
    <p:notesMasterId r:id="rId31"/>
  </p:notesMasterIdLst>
  <p:sldIdLst>
    <p:sldId id="290" r:id="rId8"/>
    <p:sldId id="387" r:id="rId9"/>
    <p:sldId id="415" r:id="rId10"/>
    <p:sldId id="371" r:id="rId11"/>
    <p:sldId id="416" r:id="rId12"/>
    <p:sldId id="418" r:id="rId13"/>
    <p:sldId id="420" r:id="rId14"/>
    <p:sldId id="419" r:id="rId15"/>
    <p:sldId id="411" r:id="rId16"/>
    <p:sldId id="412" r:id="rId17"/>
    <p:sldId id="422" r:id="rId18"/>
    <p:sldId id="424" r:id="rId19"/>
    <p:sldId id="413" r:id="rId20"/>
    <p:sldId id="421" r:id="rId21"/>
    <p:sldId id="414" r:id="rId22"/>
    <p:sldId id="423" r:id="rId23"/>
    <p:sldId id="426" r:id="rId24"/>
    <p:sldId id="425" r:id="rId25"/>
    <p:sldId id="427" r:id="rId26"/>
    <p:sldId id="407" r:id="rId27"/>
    <p:sldId id="409" r:id="rId28"/>
    <p:sldId id="408" r:id="rId29"/>
    <p:sldId id="334" r:id="rId30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290"/>
            <p14:sldId id="387"/>
            <p14:sldId id="415"/>
            <p14:sldId id="371"/>
            <p14:sldId id="416"/>
            <p14:sldId id="418"/>
            <p14:sldId id="420"/>
            <p14:sldId id="419"/>
            <p14:sldId id="411"/>
            <p14:sldId id="412"/>
            <p14:sldId id="422"/>
            <p14:sldId id="424"/>
            <p14:sldId id="413"/>
            <p14:sldId id="421"/>
            <p14:sldId id="414"/>
            <p14:sldId id="423"/>
            <p14:sldId id="426"/>
            <p14:sldId id="425"/>
            <p14:sldId id="427"/>
            <p14:sldId id="407"/>
            <p14:sldId id="409"/>
            <p14:sldId id="408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9F7"/>
    <a:srgbClr val="002D61"/>
    <a:srgbClr val="C00000"/>
    <a:srgbClr val="0067A2"/>
    <a:srgbClr val="50575C"/>
    <a:srgbClr val="BF5700"/>
    <a:srgbClr val="C6531F"/>
    <a:srgbClr val="C01338"/>
    <a:srgbClr val="79C82A"/>
    <a:srgbClr val="DE7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835B35-2F5B-FDE3-E97F-C09B9FDA3D50}" v="2095" dt="2026-01-15T20:06:06.419"/>
    <p1510:client id="{B1267A59-FA8F-C7F5-2CCC-50B3FB217A2A}" v="4" dt="2026-01-14T19:29:43.166"/>
    <p1510:client id="{D241455A-2512-1C1E-4F2D-BC15ADBFA24A}" v="745" dt="2026-01-15T20:23:24.680"/>
    <p1510:client id="{DDC9A350-F101-DA3B-C822-0A52735173F5}" v="2" dt="2026-01-14T19:12:51.384"/>
    <p1510:client id="{EC69902C-73F6-23B4-DC34-92B757C6218C}" v="528" dt="2026-01-14T16:39:18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6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1/16/2026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38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20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</p:spPr>
        <p:txBody>
          <a:bodyPr/>
          <a:lstStyle>
            <a:lvl1pPr>
              <a:defRPr>
                <a:solidFill>
                  <a:srgbClr val="002D6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95550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5057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12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44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7976"/>
            <a:ext cx="7772400" cy="1247774"/>
          </a:xfrm>
        </p:spPr>
        <p:txBody>
          <a:bodyPr anchor="t"/>
          <a:lstStyle>
            <a:lvl1pPr algn="l">
              <a:defRPr sz="4000" b="1" cap="all">
                <a:solidFill>
                  <a:srgbClr val="002D6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5735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057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4396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635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635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205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5330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51435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14350"/>
            <a:ext cx="5111750" cy="39433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28750"/>
            <a:ext cx="3008313" cy="30039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62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4861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6195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943350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rgbClr val="8DC9F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296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36618" y="-550466"/>
            <a:ext cx="2571750" cy="68349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818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95550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4573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17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</p:spPr>
        <p:txBody>
          <a:bodyPr/>
          <a:lstStyle>
            <a:lvl1pPr>
              <a:defRPr>
                <a:solidFill>
                  <a:srgbClr val="002D6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95550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5057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6038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7976"/>
            <a:ext cx="7772400" cy="1247774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5735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118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635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635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478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2615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51435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14350"/>
            <a:ext cx="5111750" cy="39433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28750"/>
            <a:ext cx="3008313" cy="30039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389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4861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6195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943350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rgbClr val="8DC9F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1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36618" y="-550466"/>
            <a:ext cx="2571750" cy="68349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284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405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7976"/>
            <a:ext cx="7772400" cy="1247774"/>
          </a:xfrm>
        </p:spPr>
        <p:txBody>
          <a:bodyPr anchor="t"/>
          <a:lstStyle>
            <a:lvl1pPr algn="l">
              <a:defRPr sz="4000" b="1" cap="all">
                <a:solidFill>
                  <a:srgbClr val="002D6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5735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057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77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635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635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66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453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51435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14350"/>
            <a:ext cx="5111750" cy="39433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28750"/>
            <a:ext cx="3008313" cy="30039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15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4861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6195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943350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rgbClr val="8DC9F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862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36618" y="-550466"/>
            <a:ext cx="2571750" cy="68349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45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1F69F6-4243-D449-8953-223D09DF4E3E}"/>
              </a:ext>
            </a:extLst>
          </p:cNvPr>
          <p:cNvSpPr/>
          <p:nvPr userDrawn="1"/>
        </p:nvSpPr>
        <p:spPr>
          <a:xfrm>
            <a:off x="7239000" y="4400550"/>
            <a:ext cx="1905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F4CA88-B1DF-1F47-9C73-C5F4BD4CB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476750"/>
            <a:ext cx="1600200" cy="4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none" normalizeH="0" baseline="0">
          <a:solidFill>
            <a:schemeClr val="bg1"/>
          </a:solidFill>
          <a:latin typeface="Stroma" pitchFamily="2" charset="77"/>
          <a:ea typeface="Stroma" pitchFamily="2" charset="77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Proxima Nova" panose="02000506030000020004" pitchFamily="2" charset="0"/>
          <a:ea typeface="Proxima Nova" panose="02000506030000020004" pitchFamily="2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578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D8155196-C5A9-554E-8811-6B2D5E559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29" b="9282"/>
          <a:stretch/>
        </p:blipFill>
        <p:spPr>
          <a:xfrm>
            <a:off x="7239000" y="4400550"/>
            <a:ext cx="1905000" cy="533400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E8D3E264-A095-D540-B5C3-37FA85394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29" b="9282"/>
          <a:stretch/>
        </p:blipFill>
        <p:spPr>
          <a:xfrm>
            <a:off x="7243313" y="4396237"/>
            <a:ext cx="1905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002D61"/>
          </a:solidFill>
          <a:latin typeface="Stroma Medium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DC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416722-8F4F-B44C-B1D1-84A412B6A68B}"/>
              </a:ext>
            </a:extLst>
          </p:cNvPr>
          <p:cNvSpPr/>
          <p:nvPr userDrawn="1"/>
        </p:nvSpPr>
        <p:spPr>
          <a:xfrm>
            <a:off x="7239000" y="4400550"/>
            <a:ext cx="1905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578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819A3-E5AD-774C-850F-F90AF0864EC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476750"/>
            <a:ext cx="1600200" cy="4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002D61"/>
          </a:solidFill>
          <a:latin typeface="Stroma Medium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50575C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5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416722-8F4F-B44C-B1D1-84A412B6A68B}"/>
              </a:ext>
            </a:extLst>
          </p:cNvPr>
          <p:cNvSpPr/>
          <p:nvPr userDrawn="1"/>
        </p:nvSpPr>
        <p:spPr>
          <a:xfrm>
            <a:off x="7239000" y="4400550"/>
            <a:ext cx="1905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578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819A3-E5AD-774C-850F-F90AF0864EC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476750"/>
            <a:ext cx="1600200" cy="4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Stroma Medium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mw.edu/careercenter/tools-resources/professional-document-resources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Mbecelia@umw.edu" TargetMode="External"/><Relationship Id="rId2" Type="http://schemas.openxmlformats.org/officeDocument/2006/relationships/hyperlink" Target="mailto:Mdunn2@umw.edu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hyperlink" Target="https://www.umw.edu/careercente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mw.edu/careercenter/tools-resources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543BB-A39D-22AD-FF0D-388D13F34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latin typeface="Stroma Medium"/>
              </a:rPr>
              <a:t>Integrating Career Tools Into Your Courses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9737C-12B9-0289-737E-75F5CBD0B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16128"/>
            <a:ext cx="6138111" cy="16453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latin typeface="Proxima Nova"/>
              </a:rPr>
              <a:t>Michael Dunn – Director</a:t>
            </a:r>
            <a:br>
              <a:rPr lang="en-US">
                <a:latin typeface="Proxima Nova"/>
              </a:rPr>
            </a:br>
            <a:r>
              <a:rPr lang="en-US">
                <a:latin typeface="Proxima Nova"/>
              </a:rPr>
              <a:t>Mary </a:t>
            </a:r>
            <a:r>
              <a:rPr lang="en-US" err="1">
                <a:latin typeface="Proxima Nova"/>
              </a:rPr>
              <a:t>Becelia</a:t>
            </a:r>
            <a:r>
              <a:rPr lang="en-US">
                <a:latin typeface="Proxima Nova"/>
              </a:rPr>
              <a:t> – Assistant Director of Career Education</a:t>
            </a:r>
            <a:endParaRPr lang="en-US"/>
          </a:p>
          <a:p>
            <a:pPr>
              <a:lnSpc>
                <a:spcPct val="120000"/>
              </a:lnSpc>
            </a:pPr>
            <a:endParaRPr lang="en-US">
              <a:latin typeface="Proxima Nova"/>
            </a:endParaRPr>
          </a:p>
          <a:p>
            <a:pPr>
              <a:lnSpc>
                <a:spcPct val="120000"/>
              </a:lnSpc>
            </a:pPr>
            <a:r>
              <a:rPr lang="en-US">
                <a:latin typeface="Proxima Nova"/>
              </a:rPr>
              <a:t>Center for Career and Professional Development</a:t>
            </a:r>
            <a:endParaRPr lang="en-US"/>
          </a:p>
          <a:p>
            <a:pPr>
              <a:lnSpc>
                <a:spcPct val="120000"/>
              </a:lnSpc>
            </a:pPr>
            <a:r>
              <a:rPr lang="en-US">
                <a:latin typeface="Proxima Nova"/>
              </a:rPr>
              <a:t>January 20 &amp; 24, 2026</a:t>
            </a:r>
            <a:endParaRPr lang="en-US"/>
          </a:p>
        </p:txBody>
      </p:sp>
      <p:pic>
        <p:nvPicPr>
          <p:cNvPr id="5" name="Picture 2" descr="Life after MW logo">
            <a:extLst>
              <a:ext uri="{FF2B5EF4-FFF2-40B4-BE49-F238E27FC236}">
                <a16:creationId xmlns:a16="http://schemas.microsoft.com/office/drawing/2014/main" id="{378CC8F6-49AF-C2BA-9132-70634EBC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884" y="2572297"/>
            <a:ext cx="1603796" cy="164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95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3106-F763-B96A-8305-78D02249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FOCUS 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A05D2-8AB9-A348-0765-DBE4C98F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968"/>
            <a:ext cx="5268191" cy="325939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Self-assessment tool curated to UMW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Explore UMW majors and related careers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Develop action plans for academics and career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View and print reports</a:t>
            </a:r>
          </a:p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Useful starting point for AMW classes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AB725-6D0B-6C42-5958-25BC54FB6142}"/>
              </a:ext>
            </a:extLst>
          </p:cNvPr>
          <p:cNvSpPr txBox="1"/>
          <p:nvPr/>
        </p:nvSpPr>
        <p:spPr>
          <a:xfrm>
            <a:off x="456730" y="4470259"/>
            <a:ext cx="670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002D61"/>
                </a:solidFill>
                <a:latin typeface="Proxima Nova"/>
                <a:cs typeface="Arial"/>
              </a:rPr>
              <a:t>MB</a:t>
            </a:r>
          </a:p>
        </p:txBody>
      </p:sp>
      <p:pic>
        <p:nvPicPr>
          <p:cNvPr id="8" name="Picture 7" descr="FOCUS 2 logo">
            <a:extLst>
              <a:ext uri="{FF2B5EF4-FFF2-40B4-BE49-F238E27FC236}">
                <a16:creationId xmlns:a16="http://schemas.microsoft.com/office/drawing/2014/main" id="{9706E7DD-CAED-0078-B4F3-82A2B301C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794510"/>
            <a:ext cx="2743199" cy="15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3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B3004-2922-DFD1-52A8-4E5324150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9ADB-23AF-3D56-9E23-4238999A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Forage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22052-DB32-DDAF-B585-6AD6BBB2D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968"/>
            <a:ext cx="5257800" cy="325939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Free, virtual job simulations designed by top employers</a:t>
            </a:r>
            <a:endParaRPr lang="en-US" sz="1200">
              <a:solidFill>
                <a:srgbClr val="333333"/>
              </a:solidFill>
              <a:highlight>
                <a:srgbClr val="FFFFFF"/>
              </a:highlight>
              <a:latin typeface="Proxima Nova"/>
            </a:endParaRPr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Students complete real-world tasks tied to specific careers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No application or deadline; self-paced and flexible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Great for career exploration and skill-building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Completion certificates can be added to resumes and LinkedIn</a:t>
            </a:r>
            <a:endParaRPr lang="en-US"/>
          </a:p>
          <a:p>
            <a:pPr>
              <a:lnSpc>
                <a:spcPct val="120000"/>
              </a:lnSpc>
            </a:pPr>
            <a:endParaRPr lang="en-US" sz="1200">
              <a:solidFill>
                <a:srgbClr val="333333"/>
              </a:solidFill>
              <a:highlight>
                <a:srgbClr val="FFFFFF"/>
              </a:highlight>
              <a:latin typeface="Proxima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79185-63DB-275C-1912-CB21AE5F4955}"/>
              </a:ext>
            </a:extLst>
          </p:cNvPr>
          <p:cNvSpPr txBox="1"/>
          <p:nvPr/>
        </p:nvSpPr>
        <p:spPr>
          <a:xfrm>
            <a:off x="456730" y="4470259"/>
            <a:ext cx="670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8DC9F7"/>
                </a:solidFill>
                <a:latin typeface="Proxima Nova"/>
                <a:cs typeface="Arial"/>
              </a:rPr>
              <a:t>MD</a:t>
            </a:r>
          </a:p>
        </p:txBody>
      </p:sp>
      <p:pic>
        <p:nvPicPr>
          <p:cNvPr id="4" name="Picture 3" descr="Forage Logo">
            <a:extLst>
              <a:ext uri="{FF2B5EF4-FFF2-40B4-BE49-F238E27FC236}">
                <a16:creationId xmlns:a16="http://schemas.microsoft.com/office/drawing/2014/main" id="{D3FDA115-53A0-2528-F965-D7BBE8EB9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1" y="2160447"/>
            <a:ext cx="2743197" cy="8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33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B4EDD-1987-691F-DC33-75E3E1A6E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37D2-53C1-4CDB-3E00-A035CB047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Handshake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F66C-55E7-63EB-363F-146FAB8B0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968"/>
            <a:ext cx="5288973" cy="325939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Our primary career platform 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Students can create and maintain profiles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Post and search for jobs, internships, and on-campus employment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Search events, career fairs, and workshops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Schedule career coaching appointments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Explore curated job collections by major, interest, geography, etc.</a:t>
            </a:r>
            <a:endParaRPr lang="en-US"/>
          </a:p>
          <a:p>
            <a:pPr>
              <a:lnSpc>
                <a:spcPct val="120000"/>
              </a:lnSpc>
            </a:pPr>
            <a:endParaRPr lang="en-US">
              <a:highlight>
                <a:srgbClr val="FFFFFF"/>
              </a:highlight>
              <a:latin typeface="Proxima Nova"/>
            </a:endParaRPr>
          </a:p>
          <a:p>
            <a:pPr>
              <a:lnSpc>
                <a:spcPct val="120000"/>
              </a:lnSpc>
            </a:pPr>
            <a:endParaRPr lang="en-US" sz="1200">
              <a:solidFill>
                <a:srgbClr val="333333"/>
              </a:solidFill>
              <a:highlight>
                <a:srgbClr val="FFFFFF"/>
              </a:highlight>
              <a:latin typeface="Proxima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B99C8-453E-6627-B9F4-F5FC125F0BA0}"/>
              </a:ext>
            </a:extLst>
          </p:cNvPr>
          <p:cNvSpPr txBox="1"/>
          <p:nvPr/>
        </p:nvSpPr>
        <p:spPr>
          <a:xfrm>
            <a:off x="456730" y="4470259"/>
            <a:ext cx="670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8DC9F7"/>
                </a:solidFill>
                <a:latin typeface="Proxima Nova"/>
                <a:cs typeface="Arial"/>
              </a:rPr>
              <a:t>MD</a:t>
            </a:r>
          </a:p>
        </p:txBody>
      </p:sp>
      <p:pic>
        <p:nvPicPr>
          <p:cNvPr id="6" name="Picture 5" descr="Handshake logo">
            <a:extLst>
              <a:ext uri="{FF2B5EF4-FFF2-40B4-BE49-F238E27FC236}">
                <a16:creationId xmlns:a16="http://schemas.microsoft.com/office/drawing/2014/main" id="{F60B5B05-2544-19FE-5491-FA585784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801400"/>
            <a:ext cx="2743199" cy="15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9696-5F48-C671-53DF-181129C6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Network Mary Wash</a:t>
            </a:r>
            <a:endParaRPr lang="en-US"/>
          </a:p>
        </p:txBody>
      </p:sp>
      <p:sp>
        <p:nvSpPr>
          <p:cNvPr id="3" name="Content Placeholder 2" descr="UMW Network Mary Wash logo">
            <a:extLst>
              <a:ext uri="{FF2B5EF4-FFF2-40B4-BE49-F238E27FC236}">
                <a16:creationId xmlns:a16="http://schemas.microsoft.com/office/drawing/2014/main" id="{F01978EC-724A-88EA-7E49-3D8D17FA0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968"/>
            <a:ext cx="5860473" cy="325939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>
                <a:highlight>
                  <a:srgbClr val="FFFFFF"/>
                </a:highlight>
                <a:latin typeface="Proxima Nova"/>
              </a:rPr>
              <a:t>Connects students/grads seeking advice on careers-related matters with alumni working in the field</a:t>
            </a:r>
            <a:endParaRPr lang="en-US" sz="1200">
              <a:solidFill>
                <a:srgbClr val="333333"/>
              </a:solidFill>
              <a:highlight>
                <a:srgbClr val="FFFFFF"/>
              </a:highlight>
              <a:latin typeface="Proxima Nova"/>
            </a:endParaRPr>
          </a:p>
          <a:p>
            <a:pPr>
              <a:lnSpc>
                <a:spcPct val="110000"/>
              </a:lnSpc>
            </a:pPr>
            <a:r>
              <a:rPr lang="en-US">
                <a:highlight>
                  <a:srgbClr val="FFFFFF"/>
                </a:highlight>
                <a:latin typeface="Proxima Nova"/>
              </a:rPr>
              <a:t>Useful resource for informational interview assignments</a:t>
            </a:r>
          </a:p>
          <a:p>
            <a:pPr>
              <a:lnSpc>
                <a:spcPct val="110000"/>
              </a:lnSpc>
            </a:pPr>
            <a:endParaRPr lang="en-US" sz="1200">
              <a:solidFill>
                <a:srgbClr val="333333"/>
              </a:solidFill>
              <a:highlight>
                <a:srgbClr val="FFFFFF"/>
              </a:highlight>
              <a:latin typeface="Proxima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280F0-01F4-520D-493E-7D7E892CE2FE}"/>
              </a:ext>
            </a:extLst>
          </p:cNvPr>
          <p:cNvSpPr txBox="1"/>
          <p:nvPr/>
        </p:nvSpPr>
        <p:spPr>
          <a:xfrm>
            <a:off x="456730" y="4470259"/>
            <a:ext cx="670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002D61"/>
                </a:solidFill>
                <a:latin typeface="Proxima Nova"/>
                <a:cs typeface="Arial"/>
              </a:rPr>
              <a:t>MB</a:t>
            </a:r>
          </a:p>
        </p:txBody>
      </p:sp>
      <p:pic>
        <p:nvPicPr>
          <p:cNvPr id="6" name="Picture 5" descr="A black square with blue text&#10;&#10;AI-generated content may be incorrect.">
            <a:extLst>
              <a:ext uri="{FF2B5EF4-FFF2-40B4-BE49-F238E27FC236}">
                <a16:creationId xmlns:a16="http://schemas.microsoft.com/office/drawing/2014/main" id="{1D3B8E97-DBAE-B134-D5C9-F77968E0C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871" y="1524866"/>
            <a:ext cx="2135331" cy="21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FCA3A-3B49-B7BD-6658-D515BF358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2FD0D-2930-476B-670F-127BE01DA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Parker Dewey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8E9BB-51FC-EC2A-2B63-0BB71AF62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968"/>
            <a:ext cx="5517573" cy="325939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Short-term, paid, professional micro-internships</a:t>
            </a:r>
            <a:endParaRPr lang="en-US" sz="1200">
              <a:solidFill>
                <a:srgbClr val="333333"/>
              </a:solidFill>
              <a:highlight>
                <a:srgbClr val="FFFFFF"/>
              </a:highlight>
              <a:latin typeface="Proxima Nova"/>
            </a:endParaRPr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Fully-remote projects, 5-40 hours</a:t>
            </a:r>
            <a:endParaRPr lang="en-US">
              <a:highlight>
                <a:srgbClr val="FFFFFF"/>
              </a:highlight>
            </a:endParaRPr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Ideal for students with limited availability or experience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Builds resumes, confidence, and real-world skills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Low-risk way for employers to engage students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C2366E-FE39-B905-7B8A-FFCCCECCC8ED}"/>
              </a:ext>
            </a:extLst>
          </p:cNvPr>
          <p:cNvSpPr txBox="1"/>
          <p:nvPr/>
        </p:nvSpPr>
        <p:spPr>
          <a:xfrm>
            <a:off x="456730" y="4470259"/>
            <a:ext cx="670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8DC9F7"/>
                </a:solidFill>
                <a:latin typeface="Proxima Nova"/>
                <a:cs typeface="Arial"/>
              </a:rPr>
              <a:t>MD</a:t>
            </a:r>
          </a:p>
        </p:txBody>
      </p:sp>
      <p:pic>
        <p:nvPicPr>
          <p:cNvPr id="4" name="Picture 3" descr="Parker Dewey logo">
            <a:extLst>
              <a:ext uri="{FF2B5EF4-FFF2-40B4-BE49-F238E27FC236}">
                <a16:creationId xmlns:a16="http://schemas.microsoft.com/office/drawing/2014/main" id="{BBA05375-A1EC-D461-5022-FB6A59EC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763" y="783575"/>
            <a:ext cx="2473037" cy="30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5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641E-B28C-AD3D-0C81-62F777BF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Professional Documents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2BADD-CC73-727F-DCA1-1C30AE47D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>
                <a:latin typeface="Proxima Nova"/>
                <a:hlinkClick r:id="rId2"/>
              </a:rPr>
              <a:t>Professional Document Resources</a:t>
            </a:r>
            <a:endParaRPr lang="en-US">
              <a:latin typeface="Proxima Nova"/>
            </a:endParaRPr>
          </a:p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Resume writing tips/sample and a template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Cover letter writing tips and a sample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LinkedIn profile tips</a:t>
            </a:r>
          </a:p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Advice on developing references</a:t>
            </a:r>
          </a:p>
          <a:p>
            <a:pPr>
              <a:lnSpc>
                <a:spcPct val="110000"/>
              </a:lnSpc>
            </a:pPr>
            <a:r>
              <a:rPr lang="en-US">
                <a:latin typeface="Proxima Nova"/>
              </a:rPr>
              <a:t>Key take-away: Effective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A82A2-F816-9AD3-1644-DA113D1BDED2}"/>
              </a:ext>
            </a:extLst>
          </p:cNvPr>
          <p:cNvSpPr txBox="1"/>
          <p:nvPr/>
        </p:nvSpPr>
        <p:spPr>
          <a:xfrm>
            <a:off x="456730" y="4470259"/>
            <a:ext cx="670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002D61"/>
                </a:solidFill>
                <a:latin typeface="Proxima Nova"/>
                <a:cs typeface="Arial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1323266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291A9-BC67-1B1C-1F6C-431618976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068F9-9CB3-08C0-67F7-98A50863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troma Medium"/>
              </a:rPr>
              <a:t>Work-Based Learning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7EF9-46C2-7A51-5818-553815F9A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968"/>
            <a:ext cx="4644737" cy="325939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Self-paced Canvas resource highlighting on-campus work-based learning opportunities (such as job shadowing, internships, and apprenticeships)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Guides students through work-based experiences across their academic journey</a:t>
            </a:r>
            <a:endParaRPr lang="en-US"/>
          </a:p>
          <a:p>
            <a:pPr>
              <a:lnSpc>
                <a:spcPct val="120000"/>
              </a:lnSpc>
              <a:spcBef>
                <a:spcPts val="20"/>
              </a:spcBef>
            </a:pPr>
            <a:r>
              <a:rPr lang="en-US">
                <a:highlight>
                  <a:srgbClr val="FFFFFF"/>
                </a:highlight>
                <a:latin typeface="Proxima Nova"/>
              </a:rPr>
              <a:t>Connects classroom learning to real-world application</a:t>
            </a:r>
          </a:p>
          <a:p>
            <a:pPr>
              <a:lnSpc>
                <a:spcPct val="120000"/>
              </a:lnSpc>
              <a:spcBef>
                <a:spcPts val="20"/>
              </a:spcBef>
            </a:pPr>
            <a:endParaRPr lang="en-US">
              <a:highlight>
                <a:srgbClr val="FFFFFF"/>
              </a:highlight>
            </a:endParaRPr>
          </a:p>
          <a:p>
            <a:pPr>
              <a:lnSpc>
                <a:spcPct val="120000"/>
              </a:lnSpc>
            </a:pPr>
            <a:endParaRPr lang="en-US">
              <a:highlight>
                <a:srgbClr val="FFFFFF"/>
              </a:highlight>
              <a:latin typeface="Proxima Nova"/>
            </a:endParaRPr>
          </a:p>
          <a:p>
            <a:pPr>
              <a:lnSpc>
                <a:spcPct val="120000"/>
              </a:lnSpc>
            </a:pPr>
            <a:endParaRPr lang="en-US" sz="1200">
              <a:solidFill>
                <a:srgbClr val="333333"/>
              </a:solidFill>
              <a:highlight>
                <a:srgbClr val="FFFFFF"/>
              </a:highlight>
              <a:latin typeface="Proxima Nov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28582-E2DA-3E89-5410-D66A533504EF}"/>
              </a:ext>
            </a:extLst>
          </p:cNvPr>
          <p:cNvSpPr txBox="1"/>
          <p:nvPr/>
        </p:nvSpPr>
        <p:spPr>
          <a:xfrm>
            <a:off x="456730" y="4470259"/>
            <a:ext cx="670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8DC9F7"/>
                </a:solidFill>
                <a:latin typeface="Proxima Nova"/>
                <a:cs typeface="Arial"/>
              </a:rPr>
              <a:t>MD</a:t>
            </a:r>
          </a:p>
        </p:txBody>
      </p:sp>
      <p:pic>
        <p:nvPicPr>
          <p:cNvPr id="4" name="Picture 3" descr="A cartoon of a road map&#10;&#10;AI-generated content may be incorrect.">
            <a:extLst>
              <a:ext uri="{FF2B5EF4-FFF2-40B4-BE49-F238E27FC236}">
                <a16:creationId xmlns:a16="http://schemas.microsoft.com/office/drawing/2014/main" id="{CECDA707-6E71-E1E7-9D95-839314554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109" y="1288472"/>
            <a:ext cx="3553691" cy="2597728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506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AF58-E7DA-08D2-27E9-7D84BAC9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Using these resources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DBB18-8DF0-29B0-521E-618779FFB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6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0D6B-D491-DFA8-075C-58D1C5F5D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Quick Referral Guide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29C15B-8988-1B07-1C27-0B3C53B769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792755"/>
              </p:ext>
            </p:extLst>
          </p:nvPr>
        </p:nvGraphicFramePr>
        <p:xfrm>
          <a:off x="457200" y="1227054"/>
          <a:ext cx="6640648" cy="385571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670032">
                  <a:extLst>
                    <a:ext uri="{9D8B030D-6E8A-4147-A177-3AD203B41FA5}">
                      <a16:colId xmlns:a16="http://schemas.microsoft.com/office/drawing/2014/main" val="3375724885"/>
                    </a:ext>
                  </a:extLst>
                </a:gridCol>
                <a:gridCol w="1970616">
                  <a:extLst>
                    <a:ext uri="{9D8B030D-6E8A-4147-A177-3AD203B41FA5}">
                      <a16:colId xmlns:a16="http://schemas.microsoft.com/office/drawing/2014/main" val="1195071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Student Says...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Refer Them To...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20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"I have no idea what I want to do."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Focus2, Forage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2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"I think I know my major, but not what jobs it leads to."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Focus2, Network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00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"I need experience, but don't have time for an internship."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Parker Dewey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297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"I'm ready to apply for jobs and internships."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Handshake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59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"I need help with my resume or cover letter."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"/>
                        </a:rPr>
                        <a:t>Profl Doc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56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"I have an interview coming up and I'm nervous."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Big Interview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78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"I want to talk to someone who's done this before."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Network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84865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noProof="0">
                          <a:solidFill>
                            <a:srgbClr val="000000"/>
                          </a:solidFill>
                          <a:latin typeface="Proxima Nova"/>
                        </a:rPr>
                        <a:t>"How does this class connect to careers?"</a:t>
                      </a:r>
                      <a:endParaRPr lang="en-US" sz="1400">
                        <a:latin typeface="Proxima Nov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>
                          <a:solidFill>
                            <a:srgbClr val="000000"/>
                          </a:solidFill>
                          <a:latin typeface="Proxima Nova"/>
                        </a:rPr>
                        <a:t>WBL Roadmap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821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Proxima Nova"/>
                        </a:rPr>
                        <a:t>"What should I be doing now to be career-ready later?"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"/>
                        </a:rPr>
                        <a:t>WBL Roadmap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36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591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AB5F7-0B02-AB23-D451-3FF5112F2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troma Medium"/>
              </a:rPr>
              <a:t>Integrating Resources into Class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008451-6B0F-A1BF-FCF7-4B195895BD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797405"/>
              </p:ext>
            </p:extLst>
          </p:nvPr>
        </p:nvGraphicFramePr>
        <p:xfrm>
          <a:off x="457200" y="1196975"/>
          <a:ext cx="6734090" cy="39217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539038">
                  <a:extLst>
                    <a:ext uri="{9D8B030D-6E8A-4147-A177-3AD203B41FA5}">
                      <a16:colId xmlns:a16="http://schemas.microsoft.com/office/drawing/2014/main" val="2724592938"/>
                    </a:ext>
                  </a:extLst>
                </a:gridCol>
                <a:gridCol w="3195052">
                  <a:extLst>
                    <a:ext uri="{9D8B030D-6E8A-4147-A177-3AD203B41FA5}">
                      <a16:colId xmlns:a16="http://schemas.microsoft.com/office/drawing/2014/main" val="2198864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latin typeface="Proxima Nova"/>
                        </a:rPr>
                        <a:t>Faculty Goal or 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Proxima Nova"/>
                        </a:rPr>
                        <a:t>Suggested Resource(s) &amp; 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830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baseline="0" noProof="0">
                          <a:solidFill>
                            <a:srgbClr val="000000"/>
                          </a:solidFill>
                          <a:latin typeface="Proxima Nova"/>
                        </a:rPr>
                        <a:t>Help students clarify interests or career direction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latin typeface="Proxima Nova"/>
                        </a:rPr>
                        <a:t>Focus2 for short assignment &amp; reflection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857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baseline="0" noProof="0">
                          <a:solidFill>
                            <a:srgbClr val="000000"/>
                          </a:solidFill>
                          <a:latin typeface="Proxima Nova"/>
                        </a:rPr>
                        <a:t>Expose students to real-world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latin typeface="Proxima Nova"/>
                        </a:rPr>
                        <a:t>Forage tied to course content or skill practice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245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Proxima Nova"/>
                        </a:rPr>
                        <a:t>Build experience for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solidFill>
                            <a:srgbClr val="000000"/>
                          </a:solidFill>
                          <a:latin typeface="Proxima Nova"/>
                        </a:rPr>
                        <a:t>Parker Dewey as optional or extra credit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610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noProof="0">
                          <a:solidFill>
                            <a:srgbClr val="000000"/>
                          </a:solidFill>
                          <a:latin typeface="Proxima Nova"/>
                        </a:rPr>
                        <a:t>Support internship or job search readiness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solidFill>
                            <a:srgbClr val="000000"/>
                          </a:solidFill>
                          <a:latin typeface="Proxima Nova"/>
                        </a:rPr>
                        <a:t>Handshake demo &amp; screenshot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97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solidFill>
                            <a:srgbClr val="000000"/>
                          </a:solidFill>
                          <a:latin typeface="Proxima Nova"/>
                        </a:rPr>
                        <a:t>Strengthen professional writing skills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 dirty="0">
                          <a:solidFill>
                            <a:srgbClr val="000000"/>
                          </a:solidFill>
                          <a:latin typeface="Proxima Nova"/>
                        </a:rPr>
                        <a:t>Profl Doc Resources for resume/cover letter assignments</a:t>
                      </a:r>
                      <a:endParaRPr lang="en-US" sz="1300" dirty="0"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solidFill>
                            <a:srgbClr val="000000"/>
                          </a:solidFill>
                          <a:latin typeface="Proxima Nova"/>
                        </a:rPr>
                        <a:t>Prepare students for interviews or presentations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solidFill>
                            <a:srgbClr val="000000"/>
                          </a:solidFill>
                          <a:latin typeface="Proxima Nova"/>
                        </a:rPr>
                        <a:t>Big Interview practice &amp; reflection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658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latin typeface="Proxima Nova"/>
                        </a:rPr>
                        <a:t>Connect coursework to alumni career paths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latin typeface="Proxima Nova"/>
                        </a:rPr>
                        <a:t>Network MW for informational interviews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512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latin typeface="Proxima Nova"/>
                        </a:rPr>
                        <a:t>Make career connections explicit in any course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u="none" strike="noStrike" noProof="0">
                          <a:latin typeface="Proxima Nova"/>
                        </a:rPr>
                        <a:t>WBL Roadmap to frame experiences &amp; reflection</a:t>
                      </a:r>
                      <a:endParaRPr lang="en-US" sz="1300"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176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692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F165D-38AB-E86F-EFE8-CD70282F6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5E7C-F5C2-B3B0-F4D9-B64ACF2E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The CCPD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944E7-9677-9367-A117-DAD7FD0FDC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38" t="26479" r="27778" b="37374"/>
          <a:stretch>
            <a:fillRect/>
          </a:stretch>
        </p:blipFill>
        <p:spPr>
          <a:xfrm>
            <a:off x="912631" y="1465604"/>
            <a:ext cx="1101585" cy="1529670"/>
          </a:xfrm>
          <a:prstGeom prst="roundRect">
            <a:avLst/>
          </a:prstGeom>
        </p:spPr>
      </p:pic>
      <p:pic>
        <p:nvPicPr>
          <p:cNvPr id="8" name="Picture 7" descr="A person smiling at camera&#10;&#10;AI-generated content may be incorrect.">
            <a:extLst>
              <a:ext uri="{FF2B5EF4-FFF2-40B4-BE49-F238E27FC236}">
                <a16:creationId xmlns:a16="http://schemas.microsoft.com/office/drawing/2014/main" id="{3575FD93-1344-64EB-98F2-F85AFA47EB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74" t="2176" r="25954" b="934"/>
          <a:stretch>
            <a:fillRect/>
          </a:stretch>
        </p:blipFill>
        <p:spPr>
          <a:xfrm>
            <a:off x="2149599" y="1477634"/>
            <a:ext cx="1048841" cy="152512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448E13-3E62-4664-632A-8EB2218AC3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78" t="23353" r="13194" b="15996"/>
          <a:stretch>
            <a:fillRect/>
          </a:stretch>
        </p:blipFill>
        <p:spPr>
          <a:xfrm>
            <a:off x="4688725" y="1476518"/>
            <a:ext cx="1115053" cy="1523631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EDAC20-12D0-785D-8328-B4E1F5462D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60" t="9032" r="22835" b="23226"/>
          <a:stretch>
            <a:fillRect/>
          </a:stretch>
        </p:blipFill>
        <p:spPr>
          <a:xfrm>
            <a:off x="3394007" y="1464085"/>
            <a:ext cx="1068844" cy="1533526"/>
          </a:xfrm>
          <a:prstGeom prst="round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8FA17B8-06E8-294E-E3D9-7F9ECDE4FD51}"/>
              </a:ext>
            </a:extLst>
          </p:cNvPr>
          <p:cNvGraphicFramePr>
            <a:graphicFrameLocks noGrp="1"/>
          </p:cNvGraphicFramePr>
          <p:nvPr/>
        </p:nvGraphicFramePr>
        <p:xfrm>
          <a:off x="792079" y="3007895"/>
          <a:ext cx="755103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8505">
                  <a:extLst>
                    <a:ext uri="{9D8B030D-6E8A-4147-A177-3AD203B41FA5}">
                      <a16:colId xmlns:a16="http://schemas.microsoft.com/office/drawing/2014/main" val="3163229130"/>
                    </a:ext>
                  </a:extLst>
                </a:gridCol>
                <a:gridCol w="1258505">
                  <a:extLst>
                    <a:ext uri="{9D8B030D-6E8A-4147-A177-3AD203B41FA5}">
                      <a16:colId xmlns:a16="http://schemas.microsoft.com/office/drawing/2014/main" val="4784991"/>
                    </a:ext>
                  </a:extLst>
                </a:gridCol>
                <a:gridCol w="1258505">
                  <a:extLst>
                    <a:ext uri="{9D8B030D-6E8A-4147-A177-3AD203B41FA5}">
                      <a16:colId xmlns:a16="http://schemas.microsoft.com/office/drawing/2014/main" val="3767134175"/>
                    </a:ext>
                  </a:extLst>
                </a:gridCol>
                <a:gridCol w="1258505">
                  <a:extLst>
                    <a:ext uri="{9D8B030D-6E8A-4147-A177-3AD203B41FA5}">
                      <a16:colId xmlns:a16="http://schemas.microsoft.com/office/drawing/2014/main" val="2382748929"/>
                    </a:ext>
                  </a:extLst>
                </a:gridCol>
                <a:gridCol w="1258505">
                  <a:extLst>
                    <a:ext uri="{9D8B030D-6E8A-4147-A177-3AD203B41FA5}">
                      <a16:colId xmlns:a16="http://schemas.microsoft.com/office/drawing/2014/main" val="1992765424"/>
                    </a:ext>
                  </a:extLst>
                </a:gridCol>
                <a:gridCol w="1258505">
                  <a:extLst>
                    <a:ext uri="{9D8B030D-6E8A-4147-A177-3AD203B41FA5}">
                      <a16:colId xmlns:a16="http://schemas.microsoft.com/office/drawing/2014/main" val="1972718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latin typeface="Proxima Nova"/>
                        </a:rPr>
                        <a:t>Michael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300" b="1">
                          <a:latin typeface="Proxima Nova"/>
                        </a:rPr>
                        <a:t>Dunn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latin typeface="Proxima Nova"/>
                        </a:rPr>
                        <a:t>Linda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300" b="1">
                          <a:latin typeface="Proxima Nova"/>
                        </a:rPr>
                        <a:t>Catullo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latin typeface="Proxima Nova"/>
                        </a:rPr>
                        <a:t>Mary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300" b="1" err="1">
                          <a:latin typeface="Proxima Nova"/>
                        </a:rPr>
                        <a:t>Becelia</a:t>
                      </a:r>
                      <a:endParaRPr lang="en-US" sz="1300" b="1">
                        <a:latin typeface="Proxima Nov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latin typeface="Proxima Nova"/>
                        </a:rPr>
                        <a:t>Emily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300" b="1">
                          <a:latin typeface="Proxima Nova"/>
                        </a:rPr>
                        <a:t>Burke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>
                          <a:latin typeface="Proxima Nova"/>
                        </a:rPr>
                        <a:t>Anika </a:t>
                      </a:r>
                      <a:br>
                        <a:rPr lang="en-US" sz="1300" b="1">
                          <a:latin typeface="Proxima Nova"/>
                        </a:rPr>
                      </a:br>
                      <a:r>
                        <a:rPr lang="en-US" sz="1300" b="1">
                          <a:latin typeface="Proxima Nova"/>
                        </a:rPr>
                        <a:t>Rowe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latin typeface="Proxima Nova"/>
                        </a:rPr>
                        <a:t>Cherell Montgomery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28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latin typeface="Proxima Nova"/>
                        </a:rPr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latin typeface="Proxima Nova"/>
                        </a:rPr>
                        <a:t>Associate Director of Employer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latin typeface="Proxima Nova"/>
                        </a:rPr>
                        <a:t>Assistant Director of Career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latin typeface="Proxima Nova"/>
                        </a:rPr>
                        <a:t>Student Experience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i="1" u="none" strike="noStrike" baseline="0" noProof="0">
                          <a:solidFill>
                            <a:srgbClr val="000000"/>
                          </a:solidFill>
                          <a:latin typeface="Proxima Nova"/>
                        </a:rPr>
                        <a:t>Work-Based Learning Coordinator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latin typeface="Proxima Nova"/>
                        </a:rPr>
                        <a:t>Office Assistant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494540"/>
                  </a:ext>
                </a:extLst>
              </a:tr>
            </a:tbl>
          </a:graphicData>
        </a:graphic>
      </p:graphicFrame>
      <p:pic>
        <p:nvPicPr>
          <p:cNvPr id="14" name="Picture 13" descr="A person with long black hair&#10;&#10;AI-generated content may be incorrect.">
            <a:extLst>
              <a:ext uri="{FF2B5EF4-FFF2-40B4-BE49-F238E27FC236}">
                <a16:creationId xmlns:a16="http://schemas.microsoft.com/office/drawing/2014/main" id="{F4D180D2-9A19-AE60-2DC8-63112D5851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281" t="-182" r="-64" b="158"/>
          <a:stretch>
            <a:fillRect/>
          </a:stretch>
        </p:blipFill>
        <p:spPr>
          <a:xfrm>
            <a:off x="7126762" y="1498210"/>
            <a:ext cx="1072894" cy="1509507"/>
          </a:xfrm>
          <a:prstGeom prst="roundRect">
            <a:avLst/>
          </a:prstGeom>
        </p:spPr>
      </p:pic>
      <p:pic>
        <p:nvPicPr>
          <p:cNvPr id="3" name="Picture 2" descr="A person sitting on a bench&#10;&#10;AI-generated content may be incorrect.">
            <a:extLst>
              <a:ext uri="{FF2B5EF4-FFF2-40B4-BE49-F238E27FC236}">
                <a16:creationId xmlns:a16="http://schemas.microsoft.com/office/drawing/2014/main" id="{D9C47C0A-06B5-8C46-1E2E-2F1CCC2B98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635" t="11945" r="29365" b="25520"/>
          <a:stretch>
            <a:fillRect/>
          </a:stretch>
        </p:blipFill>
        <p:spPr>
          <a:xfrm>
            <a:off x="5934073" y="1496252"/>
            <a:ext cx="1049258" cy="150930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2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0551E-1E77-CCDC-0970-E02C6174D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BD32-4454-D0F0-2561-84D06548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troma Medium"/>
              </a:rPr>
              <a:t>looking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02260-40D4-E6E1-9F38-5B201A726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26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5589D-E016-F8D0-B5C5-32C80FCD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E81A-696A-1429-8DDA-F083FC24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62050F-99F9-BC08-DE44-A59D048F6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90"/>
            <a:ext cx="9154026" cy="51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68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9DD5-FF35-66CA-55D6-6728E136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qr code with text&#10;&#10;AI-generated content may be incorrect.">
            <a:extLst>
              <a:ext uri="{FF2B5EF4-FFF2-40B4-BE49-F238E27FC236}">
                <a16:creationId xmlns:a16="http://schemas.microsoft.com/office/drawing/2014/main" id="{AAF2920A-5F9B-2856-95D3-08DB3006A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44"/>
            <a:ext cx="9164781" cy="511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2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40C54-5F92-23C1-6234-3559A29B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24D8-D575-7DF0-E443-300AEF1BF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968"/>
            <a:ext cx="3771900" cy="3269782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20"/>
              </a:spcBef>
              <a:buNone/>
            </a:pPr>
            <a:r>
              <a:rPr lang="en-US" dirty="0">
                <a:latin typeface="Proxima Nova"/>
              </a:rPr>
              <a:t>Michael Dunn</a:t>
            </a:r>
          </a:p>
          <a:p>
            <a:pPr marL="0" indent="0" algn="ctr">
              <a:lnSpc>
                <a:spcPct val="120000"/>
              </a:lnSpc>
              <a:spcBef>
                <a:spcPts val="20"/>
              </a:spcBef>
              <a:buNone/>
            </a:pPr>
            <a:r>
              <a:rPr lang="en-US" dirty="0">
                <a:latin typeface="Proxima Nova"/>
                <a:hlinkClick r:id="rId2"/>
              </a:rPr>
              <a:t>mdunn2@umw.edu</a:t>
            </a:r>
            <a:endParaRPr lang="en-US" dirty="0">
              <a:latin typeface="Proxima Nova"/>
            </a:endParaRPr>
          </a:p>
          <a:p>
            <a:pPr marL="0" indent="0" algn="ctr">
              <a:lnSpc>
                <a:spcPct val="120000"/>
              </a:lnSpc>
              <a:spcBef>
                <a:spcPts val="20"/>
              </a:spcBef>
              <a:buNone/>
            </a:pPr>
            <a:endParaRPr lang="en-US" dirty="0">
              <a:latin typeface="Proxima Nova"/>
            </a:endParaRPr>
          </a:p>
          <a:p>
            <a:pPr marL="0" indent="0" algn="ctr">
              <a:lnSpc>
                <a:spcPct val="120000"/>
              </a:lnSpc>
              <a:spcBef>
                <a:spcPts val="20"/>
              </a:spcBef>
              <a:buNone/>
            </a:pPr>
            <a:r>
              <a:rPr lang="en-US" dirty="0">
                <a:latin typeface="Proxima Nova"/>
              </a:rPr>
              <a:t>Mary </a:t>
            </a:r>
            <a:r>
              <a:rPr lang="en-US" dirty="0" err="1">
                <a:latin typeface="Proxima Nova"/>
              </a:rPr>
              <a:t>Becelia</a:t>
            </a:r>
            <a:endParaRPr lang="en-US" dirty="0">
              <a:latin typeface="Proxima Nova"/>
            </a:endParaRPr>
          </a:p>
          <a:p>
            <a:pPr marL="0" indent="0" algn="ctr">
              <a:lnSpc>
                <a:spcPct val="120000"/>
              </a:lnSpc>
              <a:spcBef>
                <a:spcPts val="20"/>
              </a:spcBef>
              <a:buNone/>
            </a:pPr>
            <a:r>
              <a:rPr lang="en-US" dirty="0">
                <a:latin typeface="Proxima Nova"/>
                <a:hlinkClick r:id="rId3"/>
              </a:rPr>
              <a:t>mbecelia@umw.edu</a:t>
            </a:r>
            <a:endParaRPr lang="en-US" dirty="0"/>
          </a:p>
          <a:p>
            <a:pPr marL="0" indent="0" algn="ctr">
              <a:lnSpc>
                <a:spcPct val="120000"/>
              </a:lnSpc>
              <a:spcBef>
                <a:spcPts val="20"/>
              </a:spcBef>
              <a:buNone/>
            </a:pPr>
            <a:endParaRPr lang="en-US" dirty="0"/>
          </a:p>
          <a:p>
            <a:pPr marL="0" indent="0" algn="ctr">
              <a:lnSpc>
                <a:spcPct val="120000"/>
              </a:lnSpc>
              <a:spcBef>
                <a:spcPts val="20"/>
              </a:spcBef>
              <a:buNone/>
            </a:pPr>
            <a:endParaRPr lang="en-US" dirty="0">
              <a:latin typeface="Proxima Nova"/>
            </a:endParaRPr>
          </a:p>
          <a:p>
            <a:pPr marL="0" indent="0" algn="ctr">
              <a:lnSpc>
                <a:spcPct val="120000"/>
              </a:lnSpc>
              <a:spcBef>
                <a:spcPts val="20"/>
              </a:spcBef>
              <a:buNone/>
            </a:pPr>
            <a:r>
              <a:rPr lang="en-US" dirty="0">
                <a:latin typeface="Proxima Nova"/>
                <a:hlinkClick r:id="rId4"/>
              </a:rPr>
              <a:t>umw.edu/</a:t>
            </a:r>
            <a:br>
              <a:rPr lang="en-US" dirty="0">
                <a:latin typeface="Proxima Nova"/>
                <a:hlinkClick r:id="rId4"/>
              </a:rPr>
            </a:br>
            <a:r>
              <a:rPr lang="en-US" dirty="0" err="1">
                <a:latin typeface="Proxima Nova"/>
                <a:hlinkClick r:id="rId4"/>
              </a:rPr>
              <a:t>careercenter</a:t>
            </a:r>
            <a:endParaRPr lang="en-US" dirty="0">
              <a:latin typeface="Proxima Nova"/>
            </a:endParaRPr>
          </a:p>
        </p:txBody>
      </p:sp>
      <p:pic>
        <p:nvPicPr>
          <p:cNvPr id="4" name="Picture 3" descr="University of Mary Washington&lt;br /&gt;&#10;April, 2022">
            <a:extLst>
              <a:ext uri="{FF2B5EF4-FFF2-40B4-BE49-F238E27FC236}">
                <a16:creationId xmlns:a16="http://schemas.microsoft.com/office/drawing/2014/main" id="{BBAED905-F6AA-D8A6-D40B-5EC6EB151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964" y="1147749"/>
            <a:ext cx="4301835" cy="283761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14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A5A9-C3D4-896F-223B-F90BA8D6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6DB79-CB46-F219-DE55-636CF4530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48FC5-03F7-E57F-A7E0-0B97996DE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E6C2-10E7-AF4D-BD79-396BABBE7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D4686-524B-7723-970F-C6214E15C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48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9F1FE-7B49-EE92-9204-AC4B8C5B4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A194-D9F7-943F-D1DC-390F2F6D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AD1E1-2B11-AC19-B206-4F9752D9C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757B097D-2AE7-3E9C-FDAA-448F7221A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29" b="6577"/>
          <a:stretch>
            <a:fillRect/>
          </a:stretch>
        </p:blipFill>
        <p:spPr>
          <a:xfrm>
            <a:off x="867642" y="13471"/>
            <a:ext cx="5922817" cy="513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4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7083-7A95-39D8-4342-2D42ADE5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Let's talk career tools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FED03-65D1-5BB9-E6B6-135FFEA6D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ED8C-027F-FE39-414A-88803DFC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Today's Goals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DE49-50D9-F46F-4EF3-E4B353307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roxima Nova"/>
              </a:rPr>
              <a:t>You'll walk away with a clear understanding of each tool’s purpose </a:t>
            </a:r>
            <a:endParaRPr lang="en-US"/>
          </a:p>
          <a:p>
            <a:r>
              <a:rPr lang="en-US">
                <a:latin typeface="Proxima Nova"/>
              </a:rPr>
              <a:t>You'll have some ideas of how to use these resources in your classes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07F21-DCE4-36B3-4954-1EFC518DA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5EF80-BB8E-9273-AA24-70C46B96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Career Tools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26556-EC35-0118-6906-15AEF6CA5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>
                <a:latin typeface="Proxima Nova"/>
              </a:rPr>
              <a:t>Visit CCPD's </a:t>
            </a:r>
            <a:r>
              <a:rPr lang="en-US">
                <a:latin typeface="Proxima Nova"/>
                <a:hlinkClick r:id="rId2"/>
              </a:rPr>
              <a:t>Tools &amp; Resources</a:t>
            </a:r>
            <a:r>
              <a:rPr lang="en-US">
                <a:latin typeface="Proxima Nova"/>
              </a:rPr>
              <a:t> page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002060"/>
                </a:solidFill>
                <a:latin typeface="Proxima Nova"/>
              </a:rPr>
              <a:t>Big Interview</a:t>
            </a:r>
            <a:r>
              <a:rPr lang="en-US">
                <a:latin typeface="Proxima Nova"/>
              </a:rPr>
              <a:t> - interview prep and practice with recorded feedback</a:t>
            </a:r>
            <a:endParaRPr lang="en-US">
              <a:solidFill>
                <a:srgbClr val="000000"/>
              </a:solidFill>
              <a:latin typeface="Proxima Nova"/>
            </a:endParaRP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0070C0"/>
                </a:solidFill>
                <a:latin typeface="Proxima Nova"/>
              </a:rPr>
              <a:t>FOCUS 2</a:t>
            </a:r>
            <a:r>
              <a:rPr lang="en-US" b="1">
                <a:latin typeface="Proxima Nova"/>
              </a:rPr>
              <a:t> </a:t>
            </a:r>
            <a:r>
              <a:rPr lang="en-US">
                <a:latin typeface="Proxima Nova"/>
              </a:rPr>
              <a:t>- self-assessment of interests, values, skills, and goals</a:t>
            </a:r>
            <a:endParaRPr lang="en-US" sz="36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002060"/>
                </a:solidFill>
                <a:latin typeface="Proxima Nova"/>
              </a:rPr>
              <a:t>Forage</a:t>
            </a:r>
            <a:r>
              <a:rPr lang="en-US">
                <a:solidFill>
                  <a:srgbClr val="002060"/>
                </a:solidFill>
                <a:latin typeface="Proxima Nova"/>
              </a:rPr>
              <a:t> </a:t>
            </a:r>
            <a:r>
              <a:rPr lang="en-US">
                <a:latin typeface="Proxima Nova"/>
              </a:rPr>
              <a:t>- short, real-world job simulations designed by employers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0070C0"/>
                </a:solidFill>
                <a:latin typeface="Proxima Nova"/>
              </a:rPr>
              <a:t>Handshake</a:t>
            </a:r>
            <a:r>
              <a:rPr lang="en-US">
                <a:solidFill>
                  <a:srgbClr val="0070C0"/>
                </a:solidFill>
                <a:latin typeface="Proxima Nova"/>
              </a:rPr>
              <a:t> </a:t>
            </a:r>
            <a:r>
              <a:rPr lang="en-US">
                <a:latin typeface="Proxima Nova"/>
              </a:rPr>
              <a:t>- internship, job, and event searching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002060"/>
                </a:solidFill>
                <a:latin typeface="Proxima Nova"/>
              </a:rPr>
              <a:t>Network Mary Wash</a:t>
            </a:r>
            <a:r>
              <a:rPr lang="en-US">
                <a:solidFill>
                  <a:srgbClr val="002060"/>
                </a:solidFill>
                <a:latin typeface="Proxima Nova"/>
              </a:rPr>
              <a:t> </a:t>
            </a:r>
            <a:r>
              <a:rPr lang="en-US">
                <a:latin typeface="Proxima Nova"/>
              </a:rPr>
              <a:t>– alumni advice </a:t>
            </a:r>
            <a:endParaRPr lang="en-US" sz="36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0070C0"/>
                </a:solidFill>
                <a:latin typeface="Proxima Nova"/>
              </a:rPr>
              <a:t>Parker Dewey</a:t>
            </a:r>
            <a:r>
              <a:rPr lang="en-US">
                <a:solidFill>
                  <a:srgbClr val="0070C0"/>
                </a:solidFill>
                <a:latin typeface="Proxima Nova"/>
              </a:rPr>
              <a:t> </a:t>
            </a:r>
            <a:r>
              <a:rPr lang="en-US">
                <a:latin typeface="Proxima Nova"/>
              </a:rPr>
              <a:t>- paid, short-term micro-internships with organizations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002060"/>
                </a:solidFill>
                <a:latin typeface="Proxima Nova"/>
              </a:rPr>
              <a:t>Professional Document Support </a:t>
            </a:r>
            <a:r>
              <a:rPr lang="en-US">
                <a:latin typeface="Proxima Nova"/>
              </a:rPr>
              <a:t>- resume, cover letter, LinkedIn, and professional communication guidance</a:t>
            </a:r>
            <a:endParaRPr lang="en-US"/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0070C0"/>
                </a:solidFill>
                <a:latin typeface="Proxima Nova"/>
              </a:rPr>
              <a:t>Work-Based Learning Roadmap</a:t>
            </a:r>
            <a:r>
              <a:rPr lang="en-US">
                <a:latin typeface="Proxima Nova"/>
              </a:rPr>
              <a:t>  - resource to help students navigate campus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215304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049F-A90F-35AF-EC80-FEBA0DBC0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troma Medium"/>
              </a:rPr>
              <a:t>Big Interview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97813-A349-14EB-FF24-625103059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6968"/>
            <a:ext cx="3927764" cy="325939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latin typeface="Proxima Nova"/>
              </a:rPr>
              <a:t>Develop an assignment for your class</a:t>
            </a:r>
          </a:p>
          <a:p>
            <a:r>
              <a:rPr lang="en-US">
                <a:latin typeface="Proxima Nova"/>
              </a:rPr>
              <a:t>View their submissions</a:t>
            </a:r>
          </a:p>
          <a:p>
            <a:r>
              <a:rPr lang="en-US">
                <a:latin typeface="Proxima Nova"/>
              </a:rPr>
              <a:t>Provide feedback</a:t>
            </a:r>
          </a:p>
          <a:p>
            <a:r>
              <a:rPr lang="en-US">
                <a:latin typeface="Proxima Nova"/>
              </a:rPr>
              <a:t>Students can also use on their own </a:t>
            </a:r>
          </a:p>
          <a:p>
            <a:endParaRPr lang="en-US">
              <a:latin typeface="Proxima Nov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20B38-E877-4852-C27F-CF1AB2470E1C}"/>
              </a:ext>
            </a:extLst>
          </p:cNvPr>
          <p:cNvSpPr txBox="1"/>
          <p:nvPr/>
        </p:nvSpPr>
        <p:spPr>
          <a:xfrm>
            <a:off x="456730" y="4470259"/>
            <a:ext cx="670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rgbClr val="002D61"/>
                </a:solidFill>
                <a:latin typeface="Proxima Nova"/>
                <a:cs typeface="Arial"/>
              </a:rPr>
              <a:t>MB</a:t>
            </a:r>
          </a:p>
        </p:txBody>
      </p:sp>
      <p:pic>
        <p:nvPicPr>
          <p:cNvPr id="7" name="Graphic 6" descr="Big Interview Logo">
            <a:extLst>
              <a:ext uri="{FF2B5EF4-FFF2-40B4-BE49-F238E27FC236}">
                <a16:creationId xmlns:a16="http://schemas.microsoft.com/office/drawing/2014/main" id="{C9EB8B1C-EC50-7EF4-BB80-100A05EC1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2042" y="1743941"/>
            <a:ext cx="4124325" cy="83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60944"/>
      </p:ext>
    </p:extLst>
  </p:cSld>
  <p:clrMapOvr>
    <a:masterClrMapping/>
  </p:clrMapOvr>
</p:sld>
</file>

<file path=ppt/theme/theme1.xml><?xml version="1.0" encoding="utf-8"?>
<a:theme xmlns:a="http://schemas.openxmlformats.org/drawingml/2006/main" name="1_16-9 Cover">
  <a:themeElements>
    <a:clrScheme name="UMW theme colors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D0412A"/>
      </a:accent1>
      <a:accent2>
        <a:srgbClr val="F7BE09"/>
      </a:accent2>
      <a:accent3>
        <a:srgbClr val="B8C11C"/>
      </a:accent3>
      <a:accent4>
        <a:srgbClr val="AF5D3B"/>
      </a:accent4>
      <a:accent5>
        <a:srgbClr val="8DC8F7"/>
      </a:accent5>
      <a:accent6>
        <a:srgbClr val="0066A1"/>
      </a:accent6>
      <a:hlink>
        <a:srgbClr val="BB0000"/>
      </a:hlink>
      <a:folHlink>
        <a:srgbClr val="82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16-9 White Background">
  <a:themeElements>
    <a:clrScheme name="UMW theme colors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D0412A"/>
      </a:accent1>
      <a:accent2>
        <a:srgbClr val="F7BE09"/>
      </a:accent2>
      <a:accent3>
        <a:srgbClr val="B8C11C"/>
      </a:accent3>
      <a:accent4>
        <a:srgbClr val="AF5D3B"/>
      </a:accent4>
      <a:accent5>
        <a:srgbClr val="8DC8F7"/>
      </a:accent5>
      <a:accent6>
        <a:srgbClr val="0066A1"/>
      </a:accent6>
      <a:hlink>
        <a:srgbClr val="BB0000"/>
      </a:hlink>
      <a:folHlink>
        <a:srgbClr val="82000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16-9 Blue Background">
  <a:themeElements>
    <a:clrScheme name="UMW theme colors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D0412A"/>
      </a:accent1>
      <a:accent2>
        <a:srgbClr val="F7BE09"/>
      </a:accent2>
      <a:accent3>
        <a:srgbClr val="B8C11C"/>
      </a:accent3>
      <a:accent4>
        <a:srgbClr val="AF5D3B"/>
      </a:accent4>
      <a:accent5>
        <a:srgbClr val="8DC8F7"/>
      </a:accent5>
      <a:accent6>
        <a:srgbClr val="0066A1"/>
      </a:accent6>
      <a:hlink>
        <a:srgbClr val="BB0000"/>
      </a:hlink>
      <a:folHlink>
        <a:srgbClr val="82000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16-9 Gray Background">
  <a:themeElements>
    <a:clrScheme name="UMW theme colors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D0412A"/>
      </a:accent1>
      <a:accent2>
        <a:srgbClr val="F7BE09"/>
      </a:accent2>
      <a:accent3>
        <a:srgbClr val="B8C11C"/>
      </a:accent3>
      <a:accent4>
        <a:srgbClr val="AF5D3B"/>
      </a:accent4>
      <a:accent5>
        <a:srgbClr val="8DC8F7"/>
      </a:accent5>
      <a:accent6>
        <a:srgbClr val="0066A1"/>
      </a:accent6>
      <a:hlink>
        <a:srgbClr val="BB0000"/>
      </a:hlink>
      <a:folHlink>
        <a:srgbClr val="82000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ae0dfbd-6200-4413-b1ac-24f5e505bcb9">
      <UserInfo>
        <DisplayName>Mary Becelia (mbecelia)</DisplayName>
        <AccountId>17</AccountId>
        <AccountType/>
      </UserInfo>
      <UserInfo>
        <DisplayName>Jules Yerovi (jyerovi)</DisplayName>
        <AccountId>160</AccountId>
        <AccountType/>
      </UserInfo>
    </SharedWithUsers>
    <lcf76f155ced4ddcb4097134ff3c332f xmlns="abe146d5-6c64-4d64-b199-2dc11717cb0f">
      <Terms xmlns="http://schemas.microsoft.com/office/infopath/2007/PartnerControls"/>
    </lcf76f155ced4ddcb4097134ff3c332f>
    <TaxCatchAll xmlns="2ae0dfbd-6200-4413-b1ac-24f5e505bcb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6D7888953944C84C0F56E3950638D" ma:contentTypeVersion="18" ma:contentTypeDescription="Create a new document." ma:contentTypeScope="" ma:versionID="2d47476322bb986e693d328b243bffcc">
  <xsd:schema xmlns:xsd="http://www.w3.org/2001/XMLSchema" xmlns:xs="http://www.w3.org/2001/XMLSchema" xmlns:p="http://schemas.microsoft.com/office/2006/metadata/properties" xmlns:ns2="abe146d5-6c64-4d64-b199-2dc11717cb0f" xmlns:ns3="2ae0dfbd-6200-4413-b1ac-24f5e505bcb9" targetNamespace="http://schemas.microsoft.com/office/2006/metadata/properties" ma:root="true" ma:fieldsID="93ab263a4213ffc89ebe39864f4fa16d" ns2:_="" ns3:_="">
    <xsd:import namespace="abe146d5-6c64-4d64-b199-2dc11717cb0f"/>
    <xsd:import namespace="2ae0dfbd-6200-4413-b1ac-24f5e505bc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146d5-6c64-4d64-b199-2dc11717c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5a3a1cd-b367-49f8-b8b1-31d15f2b46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0dfbd-6200-4413-b1ac-24f5e505bc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41964b-0e69-4e68-ad5e-a24569fb0ff8}" ma:internalName="TaxCatchAll" ma:showField="CatchAllData" ma:web="2ae0dfbd-6200-4413-b1ac-24f5e505bc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62C28A-8A35-4701-8500-F286327C5FA2}">
  <ds:schemaRefs>
    <ds:schemaRef ds:uri="2ae0dfbd-6200-4413-b1ac-24f5e505bcb9"/>
    <ds:schemaRef ds:uri="abe146d5-6c64-4d64-b199-2dc11717cb0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7D7ED5C-70E0-4A21-B621-6CB9DC2973DF}">
  <ds:schemaRefs>
    <ds:schemaRef ds:uri="2ae0dfbd-6200-4413-b1ac-24f5e505bcb9"/>
    <ds:schemaRef ds:uri="abe146d5-6c64-4d64-b199-2dc11717cb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4FD1EA-AEFA-4193-B59E-DA8469B302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738</Words>
  <Application>Microsoft Office PowerPoint</Application>
  <PresentationFormat>On-screen Show (16:9)</PresentationFormat>
  <Paragraphs>141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Georgia</vt:lpstr>
      <vt:lpstr>Proxima Nova</vt:lpstr>
      <vt:lpstr>Stroma</vt:lpstr>
      <vt:lpstr>Stroma Medium</vt:lpstr>
      <vt:lpstr>1_16-9 Cover</vt:lpstr>
      <vt:lpstr>1_16-9 White Background</vt:lpstr>
      <vt:lpstr>2_16-9 Blue Background</vt:lpstr>
      <vt:lpstr>3_16-9 Gray Background</vt:lpstr>
      <vt:lpstr>Integrating Career Tools Into Your Courses</vt:lpstr>
      <vt:lpstr>The CCPD Team</vt:lpstr>
      <vt:lpstr>PowerPoint Presentation</vt:lpstr>
      <vt:lpstr>PowerPoint Presentation</vt:lpstr>
      <vt:lpstr>PowerPoint Presentation</vt:lpstr>
      <vt:lpstr>Let's talk career tools</vt:lpstr>
      <vt:lpstr>Today's Goals</vt:lpstr>
      <vt:lpstr>Career Tools</vt:lpstr>
      <vt:lpstr>Big Interview</vt:lpstr>
      <vt:lpstr>FOCUS 2</vt:lpstr>
      <vt:lpstr>Forage</vt:lpstr>
      <vt:lpstr>Handshake</vt:lpstr>
      <vt:lpstr>Network Mary Wash</vt:lpstr>
      <vt:lpstr>Parker Dewey</vt:lpstr>
      <vt:lpstr>Professional Documents</vt:lpstr>
      <vt:lpstr>Work-Based Learning Roadmap</vt:lpstr>
      <vt:lpstr>Using these resources</vt:lpstr>
      <vt:lpstr>Quick Referral Guide</vt:lpstr>
      <vt:lpstr>Integrating Resources into Class</vt:lpstr>
      <vt:lpstr>looking ahead</vt:lpstr>
      <vt:lpstr>PowerPoint Presentation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UMW PowerPoint Template</dc:title>
  <dc:subject/>
  <dc:creator>AJ Newell</dc:creator>
  <cp:keywords/>
  <dc:description/>
  <cp:lastModifiedBy>Michael Dunn (mdunn2)</cp:lastModifiedBy>
  <cp:revision>3</cp:revision>
  <cp:lastPrinted>2011-01-24T02:49:42Z</cp:lastPrinted>
  <dcterms:created xsi:type="dcterms:W3CDTF">2011-06-30T15:04:08Z</dcterms:created>
  <dcterms:modified xsi:type="dcterms:W3CDTF">2026-01-16T16:49:17Z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0x0101003146D7888953944C84C0F56E3950638D</vt:lpwstr>
  </property>
  <property fmtid="{D5CDD505-2E9C-101B-9397-08002B2CF9AE}" pid="3" name="MediaServiceImageTags">
    <vt:lpwstr/>
  </property>
</Properties>
</file>