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handoutMasterIdLst>
    <p:handoutMasterId r:id="rId48"/>
  </p:handoutMasterIdLst>
  <p:sldIdLst>
    <p:sldId id="256" r:id="rId2"/>
    <p:sldId id="276" r:id="rId3"/>
    <p:sldId id="273" r:id="rId4"/>
    <p:sldId id="257" r:id="rId5"/>
    <p:sldId id="286" r:id="rId6"/>
    <p:sldId id="275" r:id="rId7"/>
    <p:sldId id="258" r:id="rId8"/>
    <p:sldId id="277" r:id="rId9"/>
    <p:sldId id="292" r:id="rId10"/>
    <p:sldId id="283" r:id="rId11"/>
    <p:sldId id="284" r:id="rId12"/>
    <p:sldId id="287" r:id="rId13"/>
    <p:sldId id="288" r:id="rId14"/>
    <p:sldId id="289" r:id="rId15"/>
    <p:sldId id="278" r:id="rId16"/>
    <p:sldId id="291" r:id="rId17"/>
    <p:sldId id="259" r:id="rId18"/>
    <p:sldId id="260" r:id="rId19"/>
    <p:sldId id="290" r:id="rId20"/>
    <p:sldId id="299" r:id="rId21"/>
    <p:sldId id="271" r:id="rId22"/>
    <p:sldId id="270" r:id="rId23"/>
    <p:sldId id="279" r:id="rId24"/>
    <p:sldId id="298" r:id="rId25"/>
    <p:sldId id="261" r:id="rId26"/>
    <p:sldId id="300" r:id="rId27"/>
    <p:sldId id="302" r:id="rId28"/>
    <p:sldId id="303" r:id="rId29"/>
    <p:sldId id="301" r:id="rId30"/>
    <p:sldId id="307" r:id="rId31"/>
    <p:sldId id="263" r:id="rId32"/>
    <p:sldId id="304" r:id="rId33"/>
    <p:sldId id="305" r:id="rId34"/>
    <p:sldId id="306" r:id="rId35"/>
    <p:sldId id="280" r:id="rId36"/>
    <p:sldId id="262" r:id="rId37"/>
    <p:sldId id="264" r:id="rId38"/>
    <p:sldId id="308" r:id="rId39"/>
    <p:sldId id="295" r:id="rId40"/>
    <p:sldId id="281" r:id="rId41"/>
    <p:sldId id="296" r:id="rId42"/>
    <p:sldId id="265" r:id="rId43"/>
    <p:sldId id="297" r:id="rId44"/>
    <p:sldId id="282" r:id="rId45"/>
    <p:sldId id="269" r:id="rId46"/>
    <p:sldId id="266"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BAD69B8-62D1-4A36-9ECD-5BE0AD48B45A}" type="datetimeFigureOut">
              <a:rPr lang="en-US" smtClean="0"/>
              <a:t>4/2/2018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7A924B1-8E36-4484-8B3B-5F648AC2786A}" type="slidenum">
              <a:rPr lang="en-US" smtClean="0"/>
              <a:t>‹#›</a:t>
            </a:fld>
            <a:endParaRPr lang="en-US"/>
          </a:p>
        </p:txBody>
      </p:sp>
    </p:spTree>
    <p:extLst>
      <p:ext uri="{BB962C8B-B14F-4D97-AF65-F5344CB8AC3E}">
        <p14:creationId xmlns:p14="http://schemas.microsoft.com/office/powerpoint/2010/main" val="12117244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11D47"/>
        </a:solidFill>
        <a:effectLst/>
      </p:bgPr>
    </p:bg>
    <p:spTree>
      <p:nvGrpSpPr>
        <p:cNvPr id="1" name=""/>
        <p:cNvGrpSpPr/>
        <p:nvPr/>
      </p:nvGrpSpPr>
      <p:grpSpPr>
        <a:xfrm>
          <a:off x="0" y="0"/>
          <a:ext cx="0" cy="0"/>
          <a:chOff x="0" y="0"/>
          <a:chExt cx="0" cy="0"/>
        </a:xfrm>
      </p:grpSpPr>
      <p:pic>
        <p:nvPicPr>
          <p:cNvPr id="3" name="Picture 2" descr="Main Campus.jpg"/>
          <p:cNvPicPr>
            <a:picLocks noChangeAspect="1"/>
          </p:cNvPicPr>
          <p:nvPr/>
        </p:nvPicPr>
        <p:blipFill rotWithShape="1">
          <a:blip r:embed="rId2"/>
          <a:srcRect l="67868" t="34635" r="1347" b="3303"/>
          <a:stretch/>
        </p:blipFill>
        <p:spPr>
          <a:xfrm>
            <a:off x="6411784" y="2601784"/>
            <a:ext cx="2732216" cy="4256216"/>
          </a:xfrm>
          <a:prstGeom prst="rect">
            <a:avLst/>
          </a:prstGeom>
        </p:spPr>
      </p:pic>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5820032" cy="3823447"/>
          </a:xfrm>
          <a:solidFill>
            <a:srgbClr val="50515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rgbClr val="FFFFFF"/>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1114424" y="2590800"/>
            <a:ext cx="6124576" cy="3670767"/>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51280" y="6148875"/>
            <a:ext cx="2133600" cy="365125"/>
          </a:xfrm>
          <a:prstGeom prst="rect">
            <a:avLst/>
          </a:prstGeom>
        </p:spPr>
        <p:txBody>
          <a:bodyPr/>
          <a:lstStyle/>
          <a:p>
            <a:fld id="{279EEC6D-BBD5-43E9-B6EF-BB3C0434CAF9}" type="datetimeFigureOut">
              <a:rPr lang="en-US" smtClean="0"/>
              <a:t>4/2/2018</a:t>
            </a:fld>
            <a:endParaRPr lang="en-US"/>
          </a:p>
        </p:txBody>
      </p:sp>
      <p:sp>
        <p:nvSpPr>
          <p:cNvPr id="6" name="Footer Placeholder 5"/>
          <p:cNvSpPr>
            <a:spLocks noGrp="1"/>
          </p:cNvSpPr>
          <p:nvPr>
            <p:ph type="ftr" sz="quarter" idx="11"/>
          </p:nvPr>
        </p:nvSpPr>
        <p:spPr>
          <a:xfrm>
            <a:off x="3124200" y="6148875"/>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9120" y="6148875"/>
            <a:ext cx="2133600" cy="365125"/>
          </a:xfrm>
          <a:prstGeom prst="rect">
            <a:avLst/>
          </a:prstGeom>
        </p:spPr>
        <p:txBody>
          <a:bodyPr/>
          <a:lstStyle/>
          <a:p>
            <a:fld id="{D4879DA3-E604-43F8-A253-6EFDFF8E3175}" type="slidenum">
              <a:rPr lang="en-US" smtClean="0"/>
              <a:t>‹#›</a:t>
            </a:fld>
            <a:endParaRPr lang="en-US"/>
          </a:p>
        </p:txBody>
      </p:sp>
      <p:sp>
        <p:nvSpPr>
          <p:cNvPr id="9" name="Content Placeholder 8"/>
          <p:cNvSpPr>
            <a:spLocks noGrp="1"/>
          </p:cNvSpPr>
          <p:nvPr>
            <p:ph sz="quarter" idx="13"/>
          </p:nvPr>
        </p:nvSpPr>
        <p:spPr>
          <a:xfrm>
            <a:off x="841248"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D4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1">
              <a:lumMod val="75000"/>
            </a:schemeClr>
          </a:solidFill>
        </p:spPr>
        <p:txBody>
          <a:bodyPr vert="horz" lIns="1188720" tIns="45720" rIns="274320" bIns="45720" rtlCol="0" anchor="ctr">
            <a:normAutofit/>
          </a:bodyPr>
          <a:lstStyle/>
          <a:p>
            <a:r>
              <a:rPr lang="en-US" smtClean="0"/>
              <a:t>Click to edit Master title style</a:t>
            </a:r>
            <a:endParaRPr dirty="0"/>
          </a:p>
        </p:txBody>
      </p:sp>
      <p:pic>
        <p:nvPicPr>
          <p:cNvPr id="5" name="Picture 4" descr="*UMW logo.tagline_white.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7200" y="222250"/>
            <a:ext cx="2362200" cy="780493"/>
          </a:xfrm>
          <a:prstGeom prst="rect">
            <a:avLst/>
          </a:prstGeom>
        </p:spPr>
      </p:pic>
      <p:pic>
        <p:nvPicPr>
          <p:cNvPr id="7" name="Picture 6" descr="Main Campus.jpg"/>
          <p:cNvPicPr>
            <a:picLocks noChangeAspect="1"/>
          </p:cNvPicPr>
          <p:nvPr/>
        </p:nvPicPr>
        <p:blipFill rotWithShape="1">
          <a:blip r:embed="rId9"/>
          <a:srcRect l="67868" t="34635" r="1347" b="3303"/>
          <a:stretch/>
        </p:blipFill>
        <p:spPr>
          <a:xfrm>
            <a:off x="6411784" y="2601784"/>
            <a:ext cx="2732216" cy="4256216"/>
          </a:xfrm>
          <a:prstGeom prst="rect">
            <a:avLst/>
          </a:prstGeom>
        </p:spPr>
      </p:pic>
      <p:sp>
        <p:nvSpPr>
          <p:cNvPr id="3" name="Text Placeholder 2"/>
          <p:cNvSpPr>
            <a:spLocks noGrp="1"/>
          </p:cNvSpPr>
          <p:nvPr>
            <p:ph type="body" idx="1"/>
          </p:nvPr>
        </p:nvSpPr>
        <p:spPr>
          <a:xfrm>
            <a:off x="1114424" y="2595562"/>
            <a:ext cx="62769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Lst>
  <p:transition spd="slow">
    <p:fade/>
  </p:transition>
  <p:timing>
    <p:tnLst>
      <p:par>
        <p:cTn id="1" dur="indefinite" restart="never" nodeType="tmRoot"/>
      </p:par>
    </p:tnLst>
  </p:timing>
  <p:txStyles>
    <p:titleStyle>
      <a:lvl1pPr marL="0" indent="0" algn="l" defTabSz="914400" rtl="0" eaLnBrk="1" latinLnBrk="0" hangingPunct="1">
        <a:spcBef>
          <a:spcPct val="0"/>
        </a:spcBef>
        <a:buNone/>
        <a:defRPr sz="3600" kern="1200">
          <a:solidFill>
            <a:srgbClr val="002B5A"/>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rgbClr val="FFFFFF"/>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rgbClr val="FFFFFF"/>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rgbClr val="FFFFFF"/>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rgbClr val="FFFFFF"/>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rgbClr val="FFFFFF"/>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adminfinance.umw.edu/financialaid/student-employment/required-forms-for-student-employment/"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mailto:pwilder@umw.edu"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adminfinance.umw.edu/payroll/instructional-materials/"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mailto:lneedham@umw.edu"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hyperlink" Target="http://adminfinance.umw.edu/payroll/instructional-materials/"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hyperlink" Target="mailto:helpdesk@umw.edu"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adminfinance.umw.edu/payroll/payroll-calendars/" TargetMode="External"/><Relationship Id="rId7" Type="http://schemas.openxmlformats.org/officeDocument/2006/relationships/hyperlink" Target="http://www.eeoc.gov/laws/index.cfm" TargetMode="External"/><Relationship Id="rId2" Type="http://schemas.openxmlformats.org/officeDocument/2006/relationships/hyperlink" Target="http://adminfinance.umw.edu/payroll/instructional-materials/" TargetMode="External"/><Relationship Id="rId1" Type="http://schemas.openxmlformats.org/officeDocument/2006/relationships/slideLayout" Target="../slideLayouts/slideLayout4.xml"/><Relationship Id="rId6" Type="http://schemas.openxmlformats.org/officeDocument/2006/relationships/hyperlink" Target="http://adminfinance.umw.edu/financialaid/student-employment/required-forms-for-supervisors/" TargetMode="External"/><Relationship Id="rId5" Type="http://schemas.openxmlformats.org/officeDocument/2006/relationships/hyperlink" Target="http://adminfinance.umw.edu/financialaid/student-employment/required-forms-for-student-employment/" TargetMode="External"/><Relationship Id="rId4" Type="http://schemas.openxmlformats.org/officeDocument/2006/relationships/hyperlink" Target="http://adminfinance.umw.edu/financialaid/student-employment/payroll-schedul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lneedham@umw.edu" TargetMode="External"/><Relationship Id="rId2" Type="http://schemas.openxmlformats.org/officeDocument/2006/relationships/hyperlink" Target="http://www.eeoc.gov/laws/index.cfm"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Student Employment</a:t>
            </a:r>
            <a:endParaRPr lang="en-US" sz="4800" dirty="0"/>
          </a:p>
        </p:txBody>
      </p:sp>
      <p:sp>
        <p:nvSpPr>
          <p:cNvPr id="3" name="Subtitle 2"/>
          <p:cNvSpPr>
            <a:spLocks noGrp="1"/>
          </p:cNvSpPr>
          <p:nvPr>
            <p:ph type="subTitle" idx="1"/>
          </p:nvPr>
        </p:nvSpPr>
        <p:spPr/>
        <p:txBody>
          <a:bodyPr>
            <a:normAutofit/>
          </a:bodyPr>
          <a:lstStyle/>
          <a:p>
            <a:r>
              <a:rPr lang="en-US" dirty="0" smtClean="0"/>
              <a:t>Everything a Supervisor Needs to Know</a:t>
            </a:r>
          </a:p>
          <a:p>
            <a:endParaRPr lang="en-US" dirty="0"/>
          </a:p>
          <a:p>
            <a:r>
              <a:rPr lang="en-US" dirty="0" smtClean="0"/>
              <a:t>Last updated </a:t>
            </a:r>
            <a:r>
              <a:rPr lang="en-US" smtClean="0"/>
              <a:t>October 2, </a:t>
            </a:r>
            <a:r>
              <a:rPr lang="en-US" dirty="0" smtClean="0"/>
              <a:t>2015</a:t>
            </a:r>
            <a:endParaRPr lang="en-US" dirty="0"/>
          </a:p>
        </p:txBody>
      </p:sp>
    </p:spTree>
    <p:extLst>
      <p:ext uri="{BB962C8B-B14F-4D97-AF65-F5344CB8AC3E}">
        <p14:creationId xmlns:p14="http://schemas.microsoft.com/office/powerpoint/2010/main" val="1731157156"/>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I-9</a:t>
            </a:r>
            <a:endParaRPr lang="en-US" sz="2400" dirty="0"/>
          </a:p>
        </p:txBody>
      </p:sp>
      <p:sp>
        <p:nvSpPr>
          <p:cNvPr id="3" name="Content Placeholder 2"/>
          <p:cNvSpPr>
            <a:spLocks noGrp="1"/>
          </p:cNvSpPr>
          <p:nvPr>
            <p:ph idx="1"/>
          </p:nvPr>
        </p:nvSpPr>
        <p:spPr/>
        <p:txBody>
          <a:bodyPr/>
          <a:lstStyle/>
          <a:p>
            <a:r>
              <a:rPr lang="en-US" dirty="0" smtClean="0"/>
              <a:t>Federal Form I-9 policy indicates that an authorized official must E-Verify an employee’s eligibility to work in the United States within three days of his or her first day of work for pay.</a:t>
            </a:r>
          </a:p>
          <a:p>
            <a:endParaRPr lang="en-US" dirty="0"/>
          </a:p>
          <a:p>
            <a:r>
              <a:rPr lang="en-US" dirty="0" smtClean="0"/>
              <a:t>It is the University’s institutional policy that student employees submit their paperwork, including IDs for Form I-9, on or before their first day of work.</a:t>
            </a:r>
            <a:endParaRPr lang="en-US" dirty="0"/>
          </a:p>
        </p:txBody>
      </p:sp>
    </p:spTree>
    <p:extLst>
      <p:ext uri="{BB962C8B-B14F-4D97-AF65-F5344CB8AC3E}">
        <p14:creationId xmlns:p14="http://schemas.microsoft.com/office/powerpoint/2010/main" val="132232045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I-9</a:t>
            </a:r>
            <a:endParaRPr lang="en-US" dirty="0"/>
          </a:p>
        </p:txBody>
      </p:sp>
      <p:sp>
        <p:nvSpPr>
          <p:cNvPr id="4" name="Content Placeholder 3"/>
          <p:cNvSpPr>
            <a:spLocks noGrp="1"/>
          </p:cNvSpPr>
          <p:nvPr>
            <p:ph idx="1"/>
          </p:nvPr>
        </p:nvSpPr>
        <p:spPr/>
        <p:txBody>
          <a:bodyPr>
            <a:normAutofit fontScale="85000" lnSpcReduction="20000"/>
          </a:bodyPr>
          <a:lstStyle/>
          <a:p>
            <a:r>
              <a:rPr lang="en-US" dirty="0"/>
              <a:t>Penalties for failing to comply with Form I-9 requirements range from $110 to $1,100 fines for each form.</a:t>
            </a:r>
          </a:p>
          <a:p>
            <a:endParaRPr lang="en-US" dirty="0"/>
          </a:p>
          <a:p>
            <a:r>
              <a:rPr lang="en-US" dirty="0"/>
              <a:t>If a student works without having submitted Form I-9 and IDs for the Form I-9, then we are not in compliance and could face civil fines.</a:t>
            </a:r>
          </a:p>
          <a:p>
            <a:endParaRPr lang="en-US" dirty="0"/>
          </a:p>
          <a:p>
            <a:r>
              <a:rPr lang="en-US" dirty="0"/>
              <a:t>Because we operate Federal Work Study, failure to comply with federal Form I-9 regulations could also result in the loss of our Title IV aid program.</a:t>
            </a:r>
          </a:p>
          <a:p>
            <a:endParaRPr lang="en-US" dirty="0"/>
          </a:p>
        </p:txBody>
      </p:sp>
    </p:spTree>
    <p:extLst>
      <p:ext uri="{BB962C8B-B14F-4D97-AF65-F5344CB8AC3E}">
        <p14:creationId xmlns:p14="http://schemas.microsoft.com/office/powerpoint/2010/main" val="48968754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Authorizations</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A </a:t>
            </a:r>
            <a:r>
              <a:rPr lang="en-US" b="1" dirty="0" smtClean="0"/>
              <a:t>Work Authorization</a:t>
            </a:r>
            <a:r>
              <a:rPr lang="en-US" dirty="0" smtClean="0"/>
              <a:t> is a formal notice that a student employee is officially permitted to work by the Office of Financial Aid.</a:t>
            </a:r>
          </a:p>
          <a:p>
            <a:pPr marL="0" indent="0">
              <a:buNone/>
            </a:pPr>
            <a:endParaRPr lang="en-US" dirty="0" smtClean="0"/>
          </a:p>
          <a:p>
            <a:r>
              <a:rPr lang="en-US" dirty="0" smtClean="0"/>
              <a:t>A student employee is only authorized to work or train when he or she has submitted every single required item to Financial Aid.</a:t>
            </a:r>
          </a:p>
          <a:p>
            <a:pPr marL="0" indent="0">
              <a:buNone/>
            </a:pPr>
            <a:endParaRPr lang="en-US" dirty="0" smtClean="0"/>
          </a:p>
          <a:p>
            <a:r>
              <a:rPr lang="en-US" dirty="0" smtClean="0"/>
              <a:t>Under </a:t>
            </a:r>
            <a:r>
              <a:rPr lang="en-US" b="1" dirty="0" smtClean="0"/>
              <a:t>NO CIRCUMSTANCES</a:t>
            </a:r>
            <a:r>
              <a:rPr lang="en-US" dirty="0" smtClean="0"/>
              <a:t> does the Office of Financial Aid make any exceptions. “Extensions” and “placeholders” (i.e. a photocopy of an ID) do NOT exist.</a:t>
            </a:r>
            <a:endParaRPr lang="en-US" dirty="0"/>
          </a:p>
        </p:txBody>
      </p:sp>
    </p:spTree>
    <p:extLst>
      <p:ext uri="{BB962C8B-B14F-4D97-AF65-F5344CB8AC3E}">
        <p14:creationId xmlns:p14="http://schemas.microsoft.com/office/powerpoint/2010/main" val="4020534157"/>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Authorizations</a:t>
            </a:r>
            <a:endParaRPr lang="en-US" dirty="0"/>
          </a:p>
        </p:txBody>
      </p:sp>
      <p:sp>
        <p:nvSpPr>
          <p:cNvPr id="3" name="Content Placeholder 2"/>
          <p:cNvSpPr>
            <a:spLocks noGrp="1"/>
          </p:cNvSpPr>
          <p:nvPr>
            <p:ph idx="1"/>
          </p:nvPr>
        </p:nvSpPr>
        <p:spPr/>
        <p:txBody>
          <a:bodyPr>
            <a:normAutofit lnSpcReduction="10000"/>
          </a:bodyPr>
          <a:lstStyle/>
          <a:p>
            <a:r>
              <a:rPr lang="en-US" dirty="0" smtClean="0"/>
              <a:t>Work authorizations are issued via e-mail to the supervisor at the end of the business day, or later in the evening during peak times of year.</a:t>
            </a:r>
          </a:p>
          <a:p>
            <a:pPr marL="0" indent="0">
              <a:buNone/>
            </a:pPr>
            <a:endParaRPr lang="en-US" dirty="0" smtClean="0"/>
          </a:p>
          <a:p>
            <a:r>
              <a:rPr lang="en-US" dirty="0" smtClean="0"/>
              <a:t>If a student is working the same day that he or she submits paperwork, then the Office of Financial Aid will write up an authorization slip for the student to hand to the supervisor. The Student Employment Coordinator will later e-mail a formal authorization.</a:t>
            </a:r>
            <a:endParaRPr lang="en-US" dirty="0"/>
          </a:p>
        </p:txBody>
      </p:sp>
    </p:spTree>
    <p:extLst>
      <p:ext uri="{BB962C8B-B14F-4D97-AF65-F5344CB8AC3E}">
        <p14:creationId xmlns:p14="http://schemas.microsoft.com/office/powerpoint/2010/main" val="2379403893"/>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Expedite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Hire early, preferably around “break” periods. This will give the student employee enough time to gather his or her paperwork and IDs while at home.</a:t>
            </a:r>
          </a:p>
          <a:p>
            <a:endParaRPr lang="en-US" dirty="0"/>
          </a:p>
          <a:p>
            <a:r>
              <a:rPr lang="en-US" dirty="0" smtClean="0"/>
              <a:t>Explain to the student during the interview process that the Office of Financial Aid needs to see original IDs if he or she has never worked for UMW before.</a:t>
            </a:r>
          </a:p>
          <a:p>
            <a:endParaRPr lang="en-US" dirty="0"/>
          </a:p>
          <a:p>
            <a:r>
              <a:rPr lang="en-US" dirty="0" smtClean="0"/>
              <a:t>Direct student to </a:t>
            </a:r>
            <a:r>
              <a:rPr lang="en-US" dirty="0" smtClean="0">
                <a:hlinkClick r:id="rId2"/>
              </a:rPr>
              <a:t>Required Forms for Student Employment</a:t>
            </a:r>
            <a:r>
              <a:rPr lang="en-US" dirty="0"/>
              <a:t>.</a:t>
            </a:r>
          </a:p>
        </p:txBody>
      </p:sp>
    </p:spTree>
    <p:extLst>
      <p:ext uri="{BB962C8B-B14F-4D97-AF65-F5344CB8AC3E}">
        <p14:creationId xmlns:p14="http://schemas.microsoft.com/office/powerpoint/2010/main" val="143132980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Additional Policies</a:t>
            </a:r>
            <a:endParaRPr lang="en-US" dirty="0"/>
          </a:p>
        </p:txBody>
      </p:sp>
      <p:sp>
        <p:nvSpPr>
          <p:cNvPr id="6" name="Subtitle 5"/>
          <p:cNvSpPr>
            <a:spLocks noGrp="1"/>
          </p:cNvSpPr>
          <p:nvPr>
            <p:ph type="subTitle" idx="1"/>
          </p:nvPr>
        </p:nvSpPr>
        <p:spPr/>
        <p:txBody>
          <a:bodyPr/>
          <a:lstStyle/>
          <a:p>
            <a:pPr algn="l"/>
            <a:r>
              <a:rPr lang="en-US" i="1" dirty="0" smtClean="0"/>
              <a:t>Honesty is the best policy – when there is money in it.</a:t>
            </a:r>
            <a:r>
              <a:rPr lang="en-US" dirty="0"/>
              <a:t/>
            </a:r>
            <a:br>
              <a:rPr lang="en-US" dirty="0"/>
            </a:br>
            <a:r>
              <a:rPr lang="en-US" dirty="0" smtClean="0"/>
              <a:t>						- Mark Twain</a:t>
            </a:r>
            <a:endParaRPr lang="en-US" dirty="0"/>
          </a:p>
        </p:txBody>
      </p:sp>
    </p:spTree>
    <p:extLst>
      <p:ext uri="{BB962C8B-B14F-4D97-AF65-F5344CB8AC3E}">
        <p14:creationId xmlns:p14="http://schemas.microsoft.com/office/powerpoint/2010/main" val="910398853"/>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Study Policy</a:t>
            </a:r>
            <a:endParaRPr lang="en-US" dirty="0"/>
          </a:p>
        </p:txBody>
      </p:sp>
      <p:sp>
        <p:nvSpPr>
          <p:cNvPr id="3" name="Content Placeholder 2"/>
          <p:cNvSpPr>
            <a:spLocks noGrp="1"/>
          </p:cNvSpPr>
          <p:nvPr>
            <p:ph sz="quarter" idx="13"/>
          </p:nvPr>
        </p:nvSpPr>
        <p:spPr/>
        <p:txBody>
          <a:bodyPr/>
          <a:lstStyle/>
          <a:p>
            <a:r>
              <a:rPr lang="en-US" dirty="0" smtClean="0"/>
              <a:t>Students should not study, write papers, work on assignments or projects, leisure read, etc. while on the job.</a:t>
            </a:r>
          </a:p>
          <a:p>
            <a:endParaRPr lang="en-US" dirty="0"/>
          </a:p>
          <a:p>
            <a:r>
              <a:rPr lang="en-US" dirty="0" smtClean="0"/>
              <a:t>Students need to learn how to prioritize and manage their time.</a:t>
            </a:r>
            <a:endParaRPr lang="en-US" dirty="0"/>
          </a:p>
        </p:txBody>
      </p:sp>
      <p:sp>
        <p:nvSpPr>
          <p:cNvPr id="4" name="Content Placeholder 3"/>
          <p:cNvSpPr>
            <a:spLocks noGrp="1"/>
          </p:cNvSpPr>
          <p:nvPr>
            <p:ph sz="quarter" idx="14"/>
          </p:nvPr>
        </p:nvSpPr>
        <p:spPr/>
        <p:txBody>
          <a:bodyPr/>
          <a:lstStyle/>
          <a:p>
            <a:endParaRPr lang="en-US"/>
          </a:p>
        </p:txBody>
      </p:sp>
    </p:spTree>
    <p:extLst>
      <p:ext uri="{BB962C8B-B14F-4D97-AF65-F5344CB8AC3E}">
        <p14:creationId xmlns:p14="http://schemas.microsoft.com/office/powerpoint/2010/main" val="2523364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Study Policy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With the extremely competitive job environment after graduation, now is an excellent </a:t>
            </a:r>
            <a:r>
              <a:rPr lang="en-US" b="1" dirty="0" smtClean="0"/>
              <a:t>opportunity</a:t>
            </a:r>
            <a:r>
              <a:rPr lang="en-US" dirty="0" smtClean="0"/>
              <a:t> to equip student employees with </a:t>
            </a:r>
            <a:r>
              <a:rPr lang="en-US" b="1" dirty="0" smtClean="0"/>
              <a:t>resume-building skills</a:t>
            </a:r>
            <a:r>
              <a:rPr lang="en-US" dirty="0" smtClean="0"/>
              <a:t>.</a:t>
            </a:r>
          </a:p>
          <a:p>
            <a:endParaRPr lang="en-US" dirty="0"/>
          </a:p>
          <a:p>
            <a:r>
              <a:rPr lang="en-US" dirty="0" smtClean="0"/>
              <a:t>Student employees are state employees whose wages are being paid by YOUR tax dollars.</a:t>
            </a:r>
          </a:p>
          <a:p>
            <a:endParaRPr lang="en-US" dirty="0"/>
          </a:p>
          <a:p>
            <a:r>
              <a:rPr lang="en-US" dirty="0" smtClean="0"/>
              <a:t>Use this time to </a:t>
            </a:r>
            <a:r>
              <a:rPr lang="en-US" b="1" dirty="0" smtClean="0"/>
              <a:t>engage</a:t>
            </a:r>
            <a:r>
              <a:rPr lang="en-US" dirty="0" smtClean="0"/>
              <a:t> and </a:t>
            </a:r>
            <a:r>
              <a:rPr lang="en-US" b="1" dirty="0" smtClean="0"/>
              <a:t>challenge</a:t>
            </a:r>
            <a:r>
              <a:rPr lang="en-US" dirty="0" smtClean="0"/>
              <a:t> your student employees to give them a </a:t>
            </a:r>
            <a:r>
              <a:rPr lang="en-US" b="1" dirty="0" smtClean="0"/>
              <a:t>valuable job experience</a:t>
            </a:r>
            <a:r>
              <a:rPr lang="en-US" dirty="0" smtClean="0"/>
              <a:t>.</a:t>
            </a:r>
            <a:endParaRPr lang="en-US" dirty="0"/>
          </a:p>
        </p:txBody>
      </p:sp>
    </p:spTree>
    <p:extLst>
      <p:ext uri="{BB962C8B-B14F-4D97-AF65-F5344CB8AC3E}">
        <p14:creationId xmlns:p14="http://schemas.microsoft.com/office/powerpoint/2010/main" val="158834433"/>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Maximum Hours Per Week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developing a work schedule for your student employees, consider both the </a:t>
            </a:r>
            <a:r>
              <a:rPr lang="en-US" b="1" dirty="0" smtClean="0"/>
              <a:t>student’s academic responsibilities</a:t>
            </a:r>
            <a:r>
              <a:rPr lang="en-US" dirty="0" smtClean="0"/>
              <a:t> and your </a:t>
            </a:r>
            <a:r>
              <a:rPr lang="en-US" b="1" dirty="0" smtClean="0"/>
              <a:t>departmental budget.</a:t>
            </a:r>
          </a:p>
          <a:p>
            <a:endParaRPr lang="en-US" dirty="0"/>
          </a:p>
          <a:p>
            <a:r>
              <a:rPr lang="en-US" dirty="0" smtClean="0"/>
              <a:t>Formula for calculating one student’s wages for an academic year: </a:t>
            </a:r>
            <a:r>
              <a:rPr lang="en-US" i="1" dirty="0" smtClean="0"/>
              <a:t>(pay rate) x (hours per week) x 30 weeks</a:t>
            </a:r>
          </a:p>
          <a:p>
            <a:pPr lvl="1"/>
            <a:r>
              <a:rPr lang="en-US" dirty="0" smtClean="0"/>
              <a:t>Ex: $7.25 x 10 hours x 30 weeks = $2,175.</a:t>
            </a:r>
            <a:endParaRPr lang="en-US" dirty="0"/>
          </a:p>
          <a:p>
            <a:endParaRPr lang="en-US" dirty="0" smtClean="0"/>
          </a:p>
          <a:p>
            <a:r>
              <a:rPr lang="en-US" dirty="0" smtClean="0"/>
              <a:t>If you have students working over break periods, take additional working weeks and hours into account.</a:t>
            </a:r>
          </a:p>
        </p:txBody>
      </p:sp>
    </p:spTree>
    <p:extLst>
      <p:ext uri="{BB962C8B-B14F-4D97-AF65-F5344CB8AC3E}">
        <p14:creationId xmlns:p14="http://schemas.microsoft.com/office/powerpoint/2010/main" val="51456217"/>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Hours Per Week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FCWS students must keep their average hours per week at 10 hours due to limited funding in the FCWS budget.</a:t>
            </a:r>
            <a:endParaRPr lang="en-US" dirty="0"/>
          </a:p>
          <a:p>
            <a:r>
              <a:rPr lang="en-US" dirty="0" smtClean="0"/>
              <a:t>When scheduling an IWS student, aim for 10 hours per week or less. 12 hours may be a reasonable maximum for some students.</a:t>
            </a:r>
            <a:endParaRPr lang="en-US" dirty="0"/>
          </a:p>
          <a:p>
            <a:r>
              <a:rPr lang="en-US" dirty="0"/>
              <a:t>If you are thinking about hiring one student for 15 hours a week, consider hiring two students for 7 or 8 hours per week </a:t>
            </a:r>
            <a:r>
              <a:rPr lang="en-US" dirty="0" smtClean="0"/>
              <a:t>each</a:t>
            </a:r>
            <a:r>
              <a:rPr lang="en-US" dirty="0"/>
              <a:t>.</a:t>
            </a:r>
          </a:p>
          <a:p>
            <a:r>
              <a:rPr lang="en-US" b="1" dirty="0" smtClean="0"/>
              <a:t>Bottom line on hard caps: </a:t>
            </a:r>
            <a:r>
              <a:rPr lang="en-US" dirty="0" smtClean="0"/>
              <a:t>there is no true “hard cap” on hours per week for IWS beyond the 1500 hour state regulation, but you ARE limited to </a:t>
            </a:r>
            <a:r>
              <a:rPr lang="en-US" dirty="0"/>
              <a:t>the student’s academic responsibilities and your departmental budget</a:t>
            </a:r>
            <a:r>
              <a:rPr lang="en-US" dirty="0" smtClean="0"/>
              <a:t>.</a:t>
            </a:r>
          </a:p>
          <a:p>
            <a:pPr marL="0" indent="0">
              <a:buNone/>
            </a:pPr>
            <a:endParaRPr lang="en-US" dirty="0"/>
          </a:p>
        </p:txBody>
      </p:sp>
    </p:spTree>
    <p:extLst>
      <p:ext uri="{BB962C8B-B14F-4D97-AF65-F5344CB8AC3E}">
        <p14:creationId xmlns:p14="http://schemas.microsoft.com/office/powerpoint/2010/main" val="293058580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Contents</a:t>
            </a:r>
            <a:endParaRPr lang="en-US" dirty="0"/>
          </a:p>
        </p:txBody>
      </p:sp>
      <p:sp>
        <p:nvSpPr>
          <p:cNvPr id="6" name="Text Placeholder 5"/>
          <p:cNvSpPr>
            <a:spLocks noGrp="1"/>
          </p:cNvSpPr>
          <p:nvPr>
            <p:ph idx="1"/>
          </p:nvPr>
        </p:nvSpPr>
        <p:spPr/>
        <p:txBody>
          <a:bodyPr>
            <a:normAutofit fontScale="85000" lnSpcReduction="20000"/>
          </a:bodyPr>
          <a:lstStyle/>
          <a:p>
            <a:r>
              <a:rPr lang="en-US" dirty="0" smtClean="0"/>
              <a:t>Eligibility</a:t>
            </a:r>
          </a:p>
          <a:p>
            <a:r>
              <a:rPr lang="en-US" dirty="0" smtClean="0"/>
              <a:t>Hiring Process</a:t>
            </a:r>
          </a:p>
          <a:p>
            <a:r>
              <a:rPr lang="en-US" dirty="0" smtClean="0"/>
              <a:t>Additional Policies</a:t>
            </a:r>
          </a:p>
          <a:p>
            <a:r>
              <a:rPr lang="en-US" dirty="0" err="1" smtClean="0"/>
              <a:t>MyTime</a:t>
            </a:r>
            <a:endParaRPr lang="en-US" dirty="0" smtClean="0"/>
          </a:p>
          <a:p>
            <a:r>
              <a:rPr lang="en-US" dirty="0" smtClean="0"/>
              <a:t>Dismissal</a:t>
            </a:r>
          </a:p>
          <a:p>
            <a:r>
              <a:rPr lang="en-US" dirty="0" smtClean="0"/>
              <a:t>Summer Procedures</a:t>
            </a:r>
          </a:p>
          <a:p>
            <a:r>
              <a:rPr lang="en-US" dirty="0" smtClean="0"/>
              <a:t>Looking Forward to 2016-2017</a:t>
            </a:r>
          </a:p>
          <a:p>
            <a:r>
              <a:rPr lang="en-US" dirty="0" smtClean="0"/>
              <a:t>Feedback</a:t>
            </a:r>
            <a:endParaRPr lang="en-US" dirty="0"/>
          </a:p>
        </p:txBody>
      </p:sp>
    </p:spTree>
    <p:extLst>
      <p:ext uri="{BB962C8B-B14F-4D97-AF65-F5344CB8AC3E}">
        <p14:creationId xmlns:p14="http://schemas.microsoft.com/office/powerpoint/2010/main" val="2788246432"/>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Raises and FOAP Changes</a:t>
            </a:r>
            <a:endParaRPr lang="en-US" dirty="0"/>
          </a:p>
        </p:txBody>
      </p:sp>
      <p:sp>
        <p:nvSpPr>
          <p:cNvPr id="3" name="Content Placeholder 2"/>
          <p:cNvSpPr>
            <a:spLocks noGrp="1"/>
          </p:cNvSpPr>
          <p:nvPr>
            <p:ph idx="1"/>
          </p:nvPr>
        </p:nvSpPr>
        <p:spPr/>
        <p:txBody>
          <a:bodyPr>
            <a:normAutofit/>
          </a:bodyPr>
          <a:lstStyle/>
          <a:p>
            <a:r>
              <a:rPr lang="en-US" dirty="0" smtClean="0"/>
              <a:t>Pay raises and department (FOAP) changes can only go into effect at the </a:t>
            </a:r>
            <a:r>
              <a:rPr lang="en-US" b="1" dirty="0" smtClean="0"/>
              <a:t>beginning of a pay period.</a:t>
            </a:r>
            <a:endParaRPr lang="en-US" dirty="0"/>
          </a:p>
          <a:p>
            <a:r>
              <a:rPr lang="en-US" dirty="0" smtClean="0"/>
              <a:t>If you are working with two FOAPs, do </a:t>
            </a:r>
            <a:r>
              <a:rPr lang="en-US" b="1" dirty="0" smtClean="0"/>
              <a:t>NOT</a:t>
            </a:r>
            <a:r>
              <a:rPr lang="en-US" dirty="0" smtClean="0"/>
              <a:t> plan on having a student switch FOAPs in the middle of a pay period. </a:t>
            </a:r>
            <a:r>
              <a:rPr lang="en-US" b="1" dirty="0" smtClean="0"/>
              <a:t>This compromises the payroll process and increases the risk of error on a student’s pay.</a:t>
            </a:r>
            <a:endParaRPr lang="en-US" dirty="0"/>
          </a:p>
          <a:p>
            <a:r>
              <a:rPr lang="en-US" dirty="0" smtClean="0"/>
              <a:t>Refer to the payroll calendar for pay period beginning and ending dates.</a:t>
            </a:r>
            <a:endParaRPr lang="en-US" dirty="0"/>
          </a:p>
        </p:txBody>
      </p:sp>
    </p:spTree>
    <p:extLst>
      <p:ext uri="{BB962C8B-B14F-4D97-AF65-F5344CB8AC3E}">
        <p14:creationId xmlns:p14="http://schemas.microsoft.com/office/powerpoint/2010/main" val="52915641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Stipends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Human Resources must approve stipend positions.</a:t>
            </a:r>
          </a:p>
          <a:p>
            <a:pPr marL="0" indent="0">
              <a:buNone/>
            </a:pPr>
            <a:endParaRPr lang="en-US" dirty="0" smtClean="0"/>
          </a:p>
          <a:p>
            <a:r>
              <a:rPr lang="en-US" dirty="0" smtClean="0"/>
              <a:t>Complete an EWP and send it to Paula Wilder at </a:t>
            </a:r>
            <a:r>
              <a:rPr lang="en-US" dirty="0" smtClean="0">
                <a:hlinkClick r:id="rId2"/>
              </a:rPr>
              <a:t>pwilder@umw.edu</a:t>
            </a:r>
            <a:r>
              <a:rPr lang="en-US" dirty="0" smtClean="0"/>
              <a:t>.</a:t>
            </a:r>
          </a:p>
          <a:p>
            <a:endParaRPr lang="en-US" dirty="0"/>
          </a:p>
          <a:p>
            <a:r>
              <a:rPr lang="en-US" dirty="0" smtClean="0"/>
              <a:t>If approved, contact the Student Employment Coordinator with the job assignment and a copy of the stipend contract.</a:t>
            </a:r>
          </a:p>
          <a:p>
            <a:endParaRPr lang="en-US" dirty="0"/>
          </a:p>
          <a:p>
            <a:r>
              <a:rPr lang="en-US" dirty="0"/>
              <a:t>Student employees’ stipends are paid </a:t>
            </a:r>
            <a:r>
              <a:rPr lang="en-US" dirty="0" smtClean="0"/>
              <a:t>biweekly</a:t>
            </a:r>
            <a:r>
              <a:rPr lang="en-US" dirty="0"/>
              <a:t> </a:t>
            </a:r>
            <a:r>
              <a:rPr lang="en-US" dirty="0" smtClean="0"/>
              <a:t>in portions.</a:t>
            </a:r>
          </a:p>
          <a:p>
            <a:pPr lvl="1"/>
            <a:r>
              <a:rPr lang="en-US" dirty="0" smtClean="0"/>
              <a:t>Ex: $1000 stipend / 8 pay periods = $125 per pay period.</a:t>
            </a:r>
          </a:p>
          <a:p>
            <a:pPr marL="0" indent="0">
              <a:buNone/>
            </a:pPr>
            <a:endParaRPr lang="en-US" dirty="0" smtClean="0"/>
          </a:p>
          <a:p>
            <a:r>
              <a:rPr lang="en-US" b="1" dirty="0" smtClean="0"/>
              <a:t>Students who are working under stipend contracts are still required to use </a:t>
            </a:r>
            <a:r>
              <a:rPr lang="en-US" b="1" dirty="0" err="1" smtClean="0"/>
              <a:t>MyTime</a:t>
            </a:r>
            <a:r>
              <a:rPr lang="en-US" b="1" dirty="0" smtClean="0"/>
              <a:t>. </a:t>
            </a:r>
            <a:r>
              <a:rPr lang="en-US" dirty="0" smtClean="0"/>
              <a:t>Students must clock at least 30 minutes per pay period to receive stipend.</a:t>
            </a:r>
            <a:endParaRPr lang="en-US" b="1" dirty="0" smtClean="0"/>
          </a:p>
        </p:txBody>
      </p:sp>
    </p:spTree>
    <p:extLst>
      <p:ext uri="{BB962C8B-B14F-4D97-AF65-F5344CB8AC3E}">
        <p14:creationId xmlns:p14="http://schemas.microsoft.com/office/powerpoint/2010/main" val="2112092647"/>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Jobs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the interest of our many applicants for on-campus employment, second job opportunities are limited to departments with extremely limited or unguaranteed hours (Academic &amp; Career Services tutors, </a:t>
            </a:r>
            <a:r>
              <a:rPr lang="en-US" dirty="0" smtClean="0"/>
              <a:t>Peer Mentors) </a:t>
            </a:r>
            <a:r>
              <a:rPr lang="en-US" dirty="0"/>
              <a:t>and to specific University outreach positions (</a:t>
            </a:r>
            <a:r>
              <a:rPr lang="en-US" dirty="0" err="1"/>
              <a:t>Phonathon</a:t>
            </a:r>
            <a:r>
              <a:rPr lang="en-US" dirty="0"/>
              <a:t>, </a:t>
            </a:r>
            <a:r>
              <a:rPr lang="en-US" dirty="0" err="1"/>
              <a:t>TeleAmbassadors</a:t>
            </a:r>
            <a:r>
              <a:rPr lang="en-US" dirty="0" smtClean="0"/>
              <a:t>).</a:t>
            </a:r>
          </a:p>
          <a:p>
            <a:endParaRPr lang="en-US" dirty="0"/>
          </a:p>
          <a:p>
            <a:r>
              <a:rPr lang="en-US" dirty="0" smtClean="0"/>
              <a:t>In </a:t>
            </a:r>
            <a:r>
              <a:rPr lang="en-US" dirty="0"/>
              <a:t>certain circumstances, a student may also possess special and unique expertise that specifically qualifies him or her for </a:t>
            </a:r>
            <a:r>
              <a:rPr lang="en-US" dirty="0" smtClean="0"/>
              <a:t>an otherwise untrainable job.</a:t>
            </a:r>
          </a:p>
          <a:p>
            <a:endParaRPr lang="en-US" dirty="0"/>
          </a:p>
          <a:p>
            <a:r>
              <a:rPr lang="en-US" dirty="0" smtClean="0"/>
              <a:t>The second job policy is under evaluation.</a:t>
            </a:r>
            <a:endParaRPr lang="en-US" dirty="0"/>
          </a:p>
        </p:txBody>
      </p:sp>
    </p:spTree>
    <p:extLst>
      <p:ext uri="{BB962C8B-B14F-4D97-AF65-F5344CB8AC3E}">
        <p14:creationId xmlns:p14="http://schemas.microsoft.com/office/powerpoint/2010/main" val="804928834"/>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MyTime</a:t>
            </a:r>
            <a:endParaRPr lang="en-US" dirty="0"/>
          </a:p>
        </p:txBody>
      </p:sp>
      <p:sp>
        <p:nvSpPr>
          <p:cNvPr id="5" name="Subtitle 4"/>
          <p:cNvSpPr>
            <a:spLocks noGrp="1"/>
          </p:cNvSpPr>
          <p:nvPr>
            <p:ph type="subTitle" idx="1"/>
          </p:nvPr>
        </p:nvSpPr>
        <p:spPr/>
        <p:txBody>
          <a:bodyPr/>
          <a:lstStyle/>
          <a:p>
            <a:pPr algn="l"/>
            <a:r>
              <a:rPr lang="en-US" i="1" dirty="0"/>
              <a:t>The most fun is getting paid to learn things.</a:t>
            </a:r>
            <a:r>
              <a:rPr lang="en-US" dirty="0"/>
              <a:t/>
            </a:r>
            <a:br>
              <a:rPr lang="en-US" dirty="0"/>
            </a:br>
            <a:r>
              <a:rPr lang="en-US" dirty="0" smtClean="0"/>
              <a:t>						- </a:t>
            </a:r>
            <a:r>
              <a:rPr lang="en-US" dirty="0"/>
              <a:t>Diane Sawyer</a:t>
            </a:r>
          </a:p>
        </p:txBody>
      </p:sp>
    </p:spTree>
    <p:extLst>
      <p:ext uri="{BB962C8B-B14F-4D97-AF65-F5344CB8AC3E}">
        <p14:creationId xmlns:p14="http://schemas.microsoft.com/office/powerpoint/2010/main" val="1819241257"/>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Payroll Schedule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Student employees are </a:t>
            </a:r>
            <a:r>
              <a:rPr lang="en-US" b="1" dirty="0" smtClean="0"/>
              <a:t>paid biweekly </a:t>
            </a:r>
            <a:r>
              <a:rPr lang="en-US" dirty="0" smtClean="0"/>
              <a:t>with expected paydays around every other Friday.</a:t>
            </a:r>
            <a:endParaRPr lang="en-US" dirty="0"/>
          </a:p>
          <a:p>
            <a:r>
              <a:rPr lang="en-US" dirty="0" smtClean="0"/>
              <a:t>The student employee payroll schedule is located in the Student Employment section of the Financial Aid website under “</a:t>
            </a:r>
            <a:r>
              <a:rPr lang="en-US" b="1" dirty="0" smtClean="0"/>
              <a:t>Payroll Schedules and Information</a:t>
            </a:r>
            <a:r>
              <a:rPr lang="en-US" dirty="0" smtClean="0"/>
              <a:t>.”</a:t>
            </a:r>
            <a:endParaRPr lang="en-US" dirty="0"/>
          </a:p>
          <a:p>
            <a:r>
              <a:rPr lang="en-US" dirty="0" smtClean="0"/>
              <a:t>The payroll calendar can also be found on the Payroll website under “</a:t>
            </a:r>
            <a:r>
              <a:rPr lang="en-US" b="1" dirty="0" smtClean="0"/>
              <a:t>Payroll Calendars</a:t>
            </a:r>
            <a:r>
              <a:rPr lang="en-US" dirty="0" smtClean="0"/>
              <a:t>.”</a:t>
            </a:r>
            <a:endParaRPr lang="en-US" dirty="0"/>
          </a:p>
          <a:p>
            <a:r>
              <a:rPr lang="en-US" dirty="0" smtClean="0"/>
              <a:t>These calendars also include </a:t>
            </a:r>
            <a:r>
              <a:rPr lang="en-US" dirty="0" err="1" smtClean="0"/>
              <a:t>MyTime</a:t>
            </a:r>
            <a:r>
              <a:rPr lang="en-US" dirty="0" smtClean="0"/>
              <a:t> timecard approval deadlines.</a:t>
            </a:r>
            <a:endParaRPr lang="en-US" dirty="0"/>
          </a:p>
        </p:txBody>
      </p:sp>
    </p:spTree>
    <p:extLst>
      <p:ext uri="{BB962C8B-B14F-4D97-AF65-F5344CB8AC3E}">
        <p14:creationId xmlns:p14="http://schemas.microsoft.com/office/powerpoint/2010/main" val="763458791"/>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Responsibilities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ALL student employees are responsible for clocking in and out of each shift.</a:t>
            </a:r>
          </a:p>
          <a:p>
            <a:pPr lvl="1"/>
            <a:r>
              <a:rPr lang="en-US" dirty="0" smtClean="0"/>
              <a:t>“Timestamp” users click “Record Timestamp” at the beginning and end of each shift.</a:t>
            </a:r>
          </a:p>
          <a:p>
            <a:pPr lvl="1"/>
            <a:r>
              <a:rPr lang="en-US" dirty="0" smtClean="0"/>
              <a:t>“Timecard” users enter the times worked directly into their timecards at the end of the day.</a:t>
            </a:r>
          </a:p>
          <a:p>
            <a:pPr lvl="1"/>
            <a:r>
              <a:rPr lang="en-US" dirty="0" smtClean="0"/>
              <a:t>Select departments use the “Card Swipe” function to clock hours.</a:t>
            </a:r>
          </a:p>
          <a:p>
            <a:pPr marL="0" indent="0">
              <a:buNone/>
            </a:pPr>
            <a:endParaRPr lang="en-US" dirty="0"/>
          </a:p>
          <a:p>
            <a:r>
              <a:rPr lang="en-US" dirty="0" smtClean="0"/>
              <a:t>Student employees are responsible for approving their timecards by noon every other Monday according to the payroll calendar.</a:t>
            </a:r>
          </a:p>
          <a:p>
            <a:pPr lvl="1"/>
            <a:r>
              <a:rPr lang="en-US" dirty="0" smtClean="0"/>
              <a:t>Best practice is for student employees to approve their timecards at the end of their last shift for the pay period.</a:t>
            </a:r>
          </a:p>
          <a:p>
            <a:pPr lvl="1"/>
            <a:endParaRPr lang="en-US" dirty="0"/>
          </a:p>
          <a:p>
            <a:r>
              <a:rPr lang="en-US" dirty="0" smtClean="0"/>
              <a:t>Student employees should notify their supervisors immediately of any missed or incorrect punches.</a:t>
            </a:r>
            <a:endParaRPr lang="en-US" dirty="0"/>
          </a:p>
        </p:txBody>
      </p:sp>
    </p:spTree>
    <p:extLst>
      <p:ext uri="{BB962C8B-B14F-4D97-AF65-F5344CB8AC3E}">
        <p14:creationId xmlns:p14="http://schemas.microsoft.com/office/powerpoint/2010/main" val="757669922"/>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Timestamp vs. Timecard </a:t>
            </a:r>
            <a:br>
              <a:rPr lang="en-US" sz="4000" dirty="0" smtClean="0"/>
            </a:br>
            <a:r>
              <a:rPr lang="en-US" sz="3200" dirty="0" smtClean="0"/>
              <a:t>(Student Employee </a:t>
            </a:r>
            <a:r>
              <a:rPr lang="en-US" sz="3200" dirty="0" err="1" smtClean="0"/>
              <a:t>MyTime</a:t>
            </a:r>
            <a:r>
              <a:rPr lang="en-US" sz="3200" dirty="0"/>
              <a:t> </a:t>
            </a:r>
            <a:r>
              <a:rPr lang="en-US" sz="3200" dirty="0" smtClean="0"/>
              <a:t>manual, page 2)</a:t>
            </a:r>
            <a:endParaRPr lang="en-US" sz="32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182427"/>
            <a:ext cx="5538999" cy="3790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9587082"/>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Students</a:t>
            </a:r>
            <a:r>
              <a:rPr lang="en-US" dirty="0" smtClean="0"/>
              <a:t> with Second Jobs</a:t>
            </a:r>
            <a:br>
              <a:rPr lang="en-US" dirty="0" smtClean="0"/>
            </a:br>
            <a:r>
              <a:rPr lang="en-US" sz="2800" dirty="0"/>
              <a:t>(Student Employee </a:t>
            </a:r>
            <a:r>
              <a:rPr lang="en-US" sz="2800" dirty="0" err="1"/>
              <a:t>MyTime</a:t>
            </a:r>
            <a:r>
              <a:rPr lang="en-US" sz="2800" dirty="0"/>
              <a:t> manual, </a:t>
            </a:r>
            <a:r>
              <a:rPr lang="en-US" sz="2800" dirty="0" smtClean="0"/>
              <a:t>pages 3 - 4)</a:t>
            </a:r>
            <a:endParaRPr lang="en-US" sz="2800" dirty="0"/>
          </a:p>
        </p:txBody>
      </p:sp>
      <p:sp>
        <p:nvSpPr>
          <p:cNvPr id="3" name="Content Placeholder 2"/>
          <p:cNvSpPr>
            <a:spLocks noGrp="1"/>
          </p:cNvSpPr>
          <p:nvPr>
            <p:ph idx="1"/>
          </p:nvPr>
        </p:nvSpPr>
        <p:spPr/>
        <p:txBody>
          <a:bodyPr>
            <a:normAutofit lnSpcReduction="10000"/>
          </a:bodyPr>
          <a:lstStyle/>
          <a:p>
            <a:r>
              <a:rPr lang="en-US" sz="2000" dirty="0" smtClean="0"/>
              <a:t>Transfer Function for Timestamps </a:t>
            </a:r>
            <a:r>
              <a:rPr lang="en-US" sz="2000" b="1" dirty="0" smtClean="0"/>
              <a:t>(do NOT use to punch out)</a:t>
            </a:r>
            <a:r>
              <a:rPr lang="en-US" sz="2000" dirty="0" smtClean="0"/>
              <a:t>:</a:t>
            </a:r>
          </a:p>
          <a:p>
            <a:endParaRPr lang="en-US" sz="2000" dirty="0" smtClean="0"/>
          </a:p>
          <a:p>
            <a:endParaRPr lang="en-US" sz="2000" dirty="0" smtClean="0"/>
          </a:p>
          <a:p>
            <a:pPr marL="0" indent="0">
              <a:buNone/>
            </a:pPr>
            <a:endParaRPr lang="en-US" sz="2000" dirty="0" smtClean="0"/>
          </a:p>
          <a:p>
            <a:endParaRPr lang="en-US" sz="2000" dirty="0" smtClean="0"/>
          </a:p>
          <a:p>
            <a:r>
              <a:rPr lang="en-US" sz="2000" dirty="0" smtClean="0"/>
              <a:t>Transfer Function for </a:t>
            </a:r>
            <a:br>
              <a:rPr lang="en-US" sz="2000" dirty="0" smtClean="0"/>
            </a:br>
            <a:r>
              <a:rPr lang="en-US" sz="2000" dirty="0" smtClean="0"/>
              <a:t>Timecards: </a:t>
            </a:r>
            <a:endParaRPr lang="en-US" sz="20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425" y="2590800"/>
            <a:ext cx="6915150"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468" y="3962400"/>
            <a:ext cx="3315810" cy="2002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7050150"/>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MyTime</a:t>
            </a:r>
            <a:r>
              <a:rPr lang="en-US" dirty="0" smtClean="0"/>
              <a:t> Manual for Students</a:t>
            </a:r>
            <a:endParaRPr lang="en-US" dirty="0"/>
          </a:p>
        </p:txBody>
      </p:sp>
      <p:sp>
        <p:nvSpPr>
          <p:cNvPr id="3" name="Content Placeholder 2"/>
          <p:cNvSpPr>
            <a:spLocks noGrp="1"/>
          </p:cNvSpPr>
          <p:nvPr>
            <p:ph idx="1"/>
          </p:nvPr>
        </p:nvSpPr>
        <p:spPr/>
        <p:txBody>
          <a:bodyPr/>
          <a:lstStyle/>
          <a:p>
            <a:r>
              <a:rPr lang="en-US" dirty="0" smtClean="0"/>
              <a:t>Provide a copy of the </a:t>
            </a:r>
            <a:r>
              <a:rPr lang="en-US" dirty="0" err="1" smtClean="0"/>
              <a:t>MyTime</a:t>
            </a:r>
            <a:r>
              <a:rPr lang="en-US" dirty="0" smtClean="0"/>
              <a:t> Manual for Student Employees to your student employees.</a:t>
            </a:r>
          </a:p>
          <a:p>
            <a:endParaRPr lang="en-US" dirty="0"/>
          </a:p>
          <a:p>
            <a:r>
              <a:rPr lang="en-US" dirty="0" smtClean="0"/>
              <a:t>Download </a:t>
            </a:r>
            <a:r>
              <a:rPr lang="en-US" dirty="0"/>
              <a:t>the manual at </a:t>
            </a:r>
            <a:r>
              <a:rPr lang="en-US" dirty="0">
                <a:hlinkClick r:id="rId2"/>
              </a:rPr>
              <a:t>http://adminfinance.umw.edu/payroll/instructional-materials</a:t>
            </a:r>
            <a:r>
              <a:rPr lang="en-US" dirty="0" smtClean="0">
                <a:hlinkClick r:id="rId2"/>
              </a:rPr>
              <a:t>/</a:t>
            </a:r>
            <a:endParaRPr lang="en-US" dirty="0" smtClean="0"/>
          </a:p>
          <a:p>
            <a:endParaRPr lang="en-US" dirty="0"/>
          </a:p>
          <a:p>
            <a:endParaRPr lang="en-US" dirty="0"/>
          </a:p>
        </p:txBody>
      </p:sp>
    </p:spTree>
    <p:extLst>
      <p:ext uri="{BB962C8B-B14F-4D97-AF65-F5344CB8AC3E}">
        <p14:creationId xmlns:p14="http://schemas.microsoft.com/office/powerpoint/2010/main" val="1831869007"/>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Responsibilities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CRUCIAL that supervisors review the details of student employees’ timecards. Common mistakes:</a:t>
            </a:r>
          </a:p>
          <a:p>
            <a:pPr lvl="1"/>
            <a:r>
              <a:rPr lang="en-US" dirty="0" smtClean="0"/>
              <a:t>Outstanding or incorrect timecard punches</a:t>
            </a:r>
          </a:p>
          <a:p>
            <a:pPr lvl="1"/>
            <a:r>
              <a:rPr lang="en-US" dirty="0" smtClean="0"/>
              <a:t>Incorrect notation of AM and PM</a:t>
            </a:r>
          </a:p>
          <a:p>
            <a:pPr lvl="1"/>
            <a:r>
              <a:rPr lang="en-US" dirty="0" smtClean="0"/>
              <a:t>Incorrect FOAP</a:t>
            </a:r>
          </a:p>
          <a:p>
            <a:pPr lvl="2"/>
            <a:r>
              <a:rPr lang="en-US" dirty="0" smtClean="0"/>
              <a:t>Make sure student employees with two jobs know how to correctly clock hours for their jobs</a:t>
            </a:r>
          </a:p>
          <a:p>
            <a:pPr lvl="2"/>
            <a:r>
              <a:rPr lang="en-US" dirty="0" smtClean="0"/>
              <a:t>Contact the Student Employment Coordinator if you need clarification at </a:t>
            </a:r>
            <a:r>
              <a:rPr lang="en-US" dirty="0" smtClean="0">
                <a:hlinkClick r:id="rId2"/>
              </a:rPr>
              <a:t>lneedham@umw.edu</a:t>
            </a:r>
            <a:r>
              <a:rPr lang="en-US" dirty="0" smtClean="0"/>
              <a:t>. </a:t>
            </a:r>
          </a:p>
          <a:p>
            <a:pPr lvl="1"/>
            <a:endParaRPr lang="en-US" dirty="0"/>
          </a:p>
          <a:p>
            <a:r>
              <a:rPr lang="en-US" dirty="0" smtClean="0"/>
              <a:t>Supervisors are responsible for approving their student employees’ timecards at the end of each pay period. Failure to do so holds up the entire student employee payroll.</a:t>
            </a:r>
          </a:p>
          <a:p>
            <a:pPr lvl="1"/>
            <a:endParaRPr lang="en-US" dirty="0"/>
          </a:p>
        </p:txBody>
      </p:sp>
    </p:spTree>
    <p:extLst>
      <p:ext uri="{BB962C8B-B14F-4D97-AF65-F5344CB8AC3E}">
        <p14:creationId xmlns:p14="http://schemas.microsoft.com/office/powerpoint/2010/main" val="56834465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Eligibility</a:t>
            </a:r>
            <a:endParaRPr lang="en-US" dirty="0"/>
          </a:p>
        </p:txBody>
      </p:sp>
      <p:sp>
        <p:nvSpPr>
          <p:cNvPr id="5" name="Subtitle 4"/>
          <p:cNvSpPr>
            <a:spLocks noGrp="1"/>
          </p:cNvSpPr>
          <p:nvPr>
            <p:ph type="subTitle" idx="1"/>
          </p:nvPr>
        </p:nvSpPr>
        <p:spPr/>
        <p:txBody>
          <a:bodyPr>
            <a:normAutofit/>
          </a:bodyPr>
          <a:lstStyle/>
          <a:p>
            <a:pPr algn="l"/>
            <a:r>
              <a:rPr lang="en-US" i="1" dirty="0"/>
              <a:t>Michael Jackson was inducted into the Rock and Roll Hall of </a:t>
            </a:r>
            <a:r>
              <a:rPr lang="en-US" i="1" dirty="0" smtClean="0"/>
              <a:t>Fame. It </a:t>
            </a:r>
            <a:r>
              <a:rPr lang="en-US" i="1" dirty="0"/>
              <a:t>caused quite a controversy, because his </a:t>
            </a:r>
            <a:r>
              <a:rPr lang="en-US" i="1" dirty="0" smtClean="0"/>
              <a:t>nose isn't eligible </a:t>
            </a:r>
            <a:r>
              <a:rPr lang="en-US" i="1" dirty="0"/>
              <a:t>for another fifteen years.</a:t>
            </a:r>
            <a:r>
              <a:rPr lang="en-US" dirty="0"/>
              <a:t/>
            </a:r>
            <a:br>
              <a:rPr lang="en-US" dirty="0"/>
            </a:br>
            <a:r>
              <a:rPr lang="en-US" dirty="0" smtClean="0"/>
              <a:t>							- </a:t>
            </a:r>
            <a:r>
              <a:rPr lang="en-US" dirty="0"/>
              <a:t>Conan O'Brien</a:t>
            </a:r>
          </a:p>
        </p:txBody>
      </p:sp>
    </p:spTree>
    <p:extLst>
      <p:ext uri="{BB962C8B-B14F-4D97-AF65-F5344CB8AC3E}">
        <p14:creationId xmlns:p14="http://schemas.microsoft.com/office/powerpoint/2010/main" val="3851518590"/>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“All Home and Transferred-in*”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Students who have second jobs will not automatically appear under the Manager’s Tab for secondary job supervisors.</a:t>
            </a:r>
          </a:p>
          <a:p>
            <a:endParaRPr lang="en-US" dirty="0"/>
          </a:p>
          <a:p>
            <a:r>
              <a:rPr lang="en-US" dirty="0" smtClean="0"/>
              <a:t>Secondary job supervisors need to select “All Home and Transferred-in*” to see their missing student employees.</a:t>
            </a:r>
          </a:p>
          <a:p>
            <a:endParaRPr lang="en-US" dirty="0"/>
          </a:p>
          <a:p>
            <a:r>
              <a:rPr lang="en-US" dirty="0" smtClean="0"/>
              <a:t>This will only work if the </a:t>
            </a:r>
            <a:br>
              <a:rPr lang="en-US" dirty="0" smtClean="0"/>
            </a:br>
            <a:r>
              <a:rPr lang="en-US" dirty="0" smtClean="0"/>
              <a:t>student employee has </a:t>
            </a:r>
            <a:br>
              <a:rPr lang="en-US" dirty="0" smtClean="0"/>
            </a:br>
            <a:r>
              <a:rPr lang="en-US" dirty="0" smtClean="0"/>
              <a:t>clocked</a:t>
            </a:r>
            <a:r>
              <a:rPr lang="en-US" dirty="0"/>
              <a:t> </a:t>
            </a:r>
            <a:r>
              <a:rPr lang="en-US" dirty="0" smtClean="0"/>
              <a:t>in to his or her </a:t>
            </a:r>
            <a:br>
              <a:rPr lang="en-US" dirty="0" smtClean="0"/>
            </a:br>
            <a:r>
              <a:rPr lang="en-US" dirty="0" smtClean="0"/>
              <a:t>second job.</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419600"/>
            <a:ext cx="39052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5021700"/>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Reports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Effective January 12, 2015, non-FCWS student employment wages are no longer included in the students’ financial aid award packages.</a:t>
            </a:r>
            <a:endParaRPr lang="en-US" dirty="0"/>
          </a:p>
          <a:p>
            <a:r>
              <a:rPr lang="en-US" dirty="0" smtClean="0"/>
              <a:t>Former technical practices loaded wage accruals into the </a:t>
            </a:r>
            <a:r>
              <a:rPr lang="en-US" i="1" dirty="0" smtClean="0"/>
              <a:t>Departmental Pay Period Report</a:t>
            </a:r>
            <a:r>
              <a:rPr lang="en-US" dirty="0" smtClean="0"/>
              <a:t>; however, the Office of Financial Aid has lost this functionality since the policy transition.</a:t>
            </a:r>
            <a:endParaRPr lang="en-US" dirty="0"/>
          </a:p>
          <a:p>
            <a:r>
              <a:rPr lang="en-US" dirty="0" smtClean="0"/>
              <a:t>Luckily, </a:t>
            </a:r>
            <a:r>
              <a:rPr lang="en-US" dirty="0" err="1" smtClean="0"/>
              <a:t>MyTime</a:t>
            </a:r>
            <a:r>
              <a:rPr lang="en-US" dirty="0" smtClean="0"/>
              <a:t> allows you to run your own reports.</a:t>
            </a:r>
            <a:endParaRPr lang="en-US" dirty="0"/>
          </a:p>
          <a:p>
            <a:r>
              <a:rPr lang="en-US" dirty="0" smtClean="0"/>
              <a:t>Section XVIII of the </a:t>
            </a:r>
            <a:r>
              <a:rPr lang="en-US" dirty="0" err="1" smtClean="0"/>
              <a:t>MyTime</a:t>
            </a:r>
            <a:r>
              <a:rPr lang="en-US" dirty="0" smtClean="0"/>
              <a:t> Manual for Supervisors includes instructions for running reports on employee wage accruals.</a:t>
            </a:r>
            <a:endParaRPr lang="en-US" dirty="0"/>
          </a:p>
        </p:txBody>
      </p:sp>
    </p:spTree>
    <p:extLst>
      <p:ext uri="{BB962C8B-B14F-4D97-AF65-F5344CB8AC3E}">
        <p14:creationId xmlns:p14="http://schemas.microsoft.com/office/powerpoint/2010/main" val="2585567667"/>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MyTime</a:t>
            </a:r>
            <a:r>
              <a:rPr lang="en-US" dirty="0" smtClean="0"/>
              <a:t> Manual for Supervisors</a:t>
            </a:r>
            <a:endParaRPr lang="en-US" dirty="0"/>
          </a:p>
        </p:txBody>
      </p:sp>
      <p:sp>
        <p:nvSpPr>
          <p:cNvPr id="3" name="Content Placeholder 2"/>
          <p:cNvSpPr>
            <a:spLocks noGrp="1"/>
          </p:cNvSpPr>
          <p:nvPr>
            <p:ph idx="1"/>
          </p:nvPr>
        </p:nvSpPr>
        <p:spPr/>
        <p:txBody>
          <a:bodyPr/>
          <a:lstStyle/>
          <a:p>
            <a:r>
              <a:rPr lang="en-US" dirty="0" smtClean="0"/>
              <a:t>Refer to the manual if you need help.</a:t>
            </a:r>
          </a:p>
          <a:p>
            <a:pPr marL="0" indent="0">
              <a:buNone/>
            </a:pPr>
            <a:endParaRPr lang="en-US" dirty="0"/>
          </a:p>
          <a:p>
            <a:r>
              <a:rPr lang="en-US" dirty="0" smtClean="0"/>
              <a:t>Download </a:t>
            </a:r>
            <a:r>
              <a:rPr lang="en-US" dirty="0"/>
              <a:t>the manual at </a:t>
            </a:r>
            <a:r>
              <a:rPr lang="en-US" dirty="0">
                <a:hlinkClick r:id="rId2"/>
              </a:rPr>
              <a:t>http://adminfinance.umw.edu/payroll/instructional-materials/</a:t>
            </a:r>
            <a:endParaRPr lang="en-US" dirty="0"/>
          </a:p>
          <a:p>
            <a:endParaRPr lang="en-US" dirty="0"/>
          </a:p>
        </p:txBody>
      </p:sp>
    </p:spTree>
    <p:extLst>
      <p:ext uri="{BB962C8B-B14F-4D97-AF65-F5344CB8AC3E}">
        <p14:creationId xmlns:p14="http://schemas.microsoft.com/office/powerpoint/2010/main" val="2409189231"/>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MyTime</a:t>
            </a:r>
            <a:r>
              <a:rPr lang="en-US" dirty="0" smtClean="0"/>
              <a:t> Troubleshooting</a:t>
            </a:r>
            <a:endParaRPr lang="en-US" dirty="0"/>
          </a:p>
        </p:txBody>
      </p:sp>
      <p:sp>
        <p:nvSpPr>
          <p:cNvPr id="3" name="Content Placeholder 2"/>
          <p:cNvSpPr>
            <a:spLocks noGrp="1"/>
          </p:cNvSpPr>
          <p:nvPr>
            <p:ph idx="1"/>
          </p:nvPr>
        </p:nvSpPr>
        <p:spPr/>
        <p:txBody>
          <a:bodyPr/>
          <a:lstStyle/>
          <a:p>
            <a:r>
              <a:rPr lang="en-US" dirty="0"/>
              <a:t>Make sure you are using Firefox to run </a:t>
            </a:r>
            <a:r>
              <a:rPr lang="en-US" dirty="0" err="1"/>
              <a:t>MyTime</a:t>
            </a:r>
            <a:r>
              <a:rPr lang="en-US" dirty="0" smtClean="0"/>
              <a:t>.</a:t>
            </a:r>
          </a:p>
          <a:p>
            <a:endParaRPr lang="en-US" dirty="0"/>
          </a:p>
          <a:p>
            <a:r>
              <a:rPr lang="en-US" dirty="0" smtClean="0"/>
              <a:t>Contact the UMW Help Desk at </a:t>
            </a:r>
            <a:r>
              <a:rPr lang="en-US" dirty="0" smtClean="0">
                <a:hlinkClick r:id="rId2"/>
              </a:rPr>
              <a:t>helpdesk@umw.edu</a:t>
            </a:r>
            <a:r>
              <a:rPr lang="en-US" dirty="0" smtClean="0"/>
              <a:t> or (540) 654-2255 if you are troubleshooting.</a:t>
            </a:r>
          </a:p>
          <a:p>
            <a:pPr lvl="1"/>
            <a:r>
              <a:rPr lang="en-US" dirty="0" smtClean="0"/>
              <a:t>Java issues</a:t>
            </a:r>
          </a:p>
          <a:p>
            <a:pPr lvl="1"/>
            <a:r>
              <a:rPr lang="en-US" dirty="0" smtClean="0"/>
              <a:t>Trouble logging on</a:t>
            </a:r>
          </a:p>
          <a:p>
            <a:pPr lvl="1"/>
            <a:r>
              <a:rPr lang="en-US" dirty="0" smtClean="0"/>
              <a:t>Employees missing or incorrect</a:t>
            </a:r>
          </a:p>
        </p:txBody>
      </p:sp>
    </p:spTree>
    <p:extLst>
      <p:ext uri="{BB962C8B-B14F-4D97-AF65-F5344CB8AC3E}">
        <p14:creationId xmlns:p14="http://schemas.microsoft.com/office/powerpoint/2010/main" val="1068495496"/>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 Concerns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Student has trouble logging on…</a:t>
            </a:r>
          </a:p>
          <a:p>
            <a:pPr lvl="1"/>
            <a:r>
              <a:rPr lang="en-US" dirty="0" smtClean="0"/>
              <a:t>Does the student need a new password?</a:t>
            </a:r>
          </a:p>
          <a:p>
            <a:pPr lvl="1"/>
            <a:r>
              <a:rPr lang="en-US" dirty="0" smtClean="0"/>
              <a:t>Has the student been authorized to work?</a:t>
            </a:r>
          </a:p>
          <a:p>
            <a:pPr marL="0" indent="0">
              <a:buNone/>
            </a:pPr>
            <a:endParaRPr lang="en-US" dirty="0" smtClean="0"/>
          </a:p>
          <a:p>
            <a:r>
              <a:rPr lang="en-US" dirty="0" smtClean="0"/>
              <a:t>Student can log on but cannot clock time…</a:t>
            </a:r>
          </a:p>
          <a:p>
            <a:pPr lvl="1"/>
            <a:r>
              <a:rPr lang="en-US" dirty="0" smtClean="0"/>
              <a:t>Did you or the student already approve the timecard for the current pay period?</a:t>
            </a:r>
          </a:p>
          <a:p>
            <a:endParaRPr lang="en-US" dirty="0"/>
          </a:p>
          <a:p>
            <a:r>
              <a:rPr lang="en-US" dirty="0" smtClean="0"/>
              <a:t>Student is not showing up in the roster…</a:t>
            </a:r>
          </a:p>
          <a:p>
            <a:pPr lvl="1"/>
            <a:r>
              <a:rPr lang="en-US" dirty="0" smtClean="0"/>
              <a:t>Has the student been authorized to work?</a:t>
            </a:r>
          </a:p>
          <a:p>
            <a:pPr lvl="1"/>
            <a:r>
              <a:rPr lang="en-US" dirty="0" smtClean="0"/>
              <a:t>Are you the student’s secondary job supervisor?</a:t>
            </a:r>
            <a:endParaRPr lang="en-US" dirty="0"/>
          </a:p>
        </p:txBody>
      </p:sp>
    </p:spTree>
    <p:extLst>
      <p:ext uri="{BB962C8B-B14F-4D97-AF65-F5344CB8AC3E}">
        <p14:creationId xmlns:p14="http://schemas.microsoft.com/office/powerpoint/2010/main" val="172187497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Dismissal</a:t>
            </a:r>
            <a:endParaRPr lang="en-US" dirty="0"/>
          </a:p>
        </p:txBody>
      </p:sp>
      <p:sp>
        <p:nvSpPr>
          <p:cNvPr id="5" name="Subtitle 4"/>
          <p:cNvSpPr>
            <a:spLocks noGrp="1"/>
          </p:cNvSpPr>
          <p:nvPr>
            <p:ph type="subTitle" idx="1"/>
          </p:nvPr>
        </p:nvSpPr>
        <p:spPr/>
        <p:txBody>
          <a:bodyPr/>
          <a:lstStyle/>
          <a:p>
            <a:pPr algn="l"/>
            <a:r>
              <a:rPr lang="en-US" i="1" dirty="0"/>
              <a:t>The end of labor is to gain leisure.</a:t>
            </a:r>
            <a:r>
              <a:rPr lang="en-US" dirty="0"/>
              <a:t/>
            </a:r>
            <a:br>
              <a:rPr lang="en-US" dirty="0"/>
            </a:br>
            <a:r>
              <a:rPr lang="en-US" dirty="0" smtClean="0"/>
              <a:t>								- </a:t>
            </a:r>
            <a:r>
              <a:rPr lang="en-US" dirty="0"/>
              <a:t>Aristotle</a:t>
            </a:r>
          </a:p>
        </p:txBody>
      </p:sp>
    </p:spTree>
    <p:extLst>
      <p:ext uri="{BB962C8B-B14F-4D97-AF65-F5344CB8AC3E}">
        <p14:creationId xmlns:p14="http://schemas.microsoft.com/office/powerpoint/2010/main" val="2005043876"/>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Dismissal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Students may be dismissed if they exhibit improper behavior, insufficient skills for the job, or do not report to work as scheduled without first contacting their supervisor.</a:t>
            </a:r>
          </a:p>
          <a:p>
            <a:r>
              <a:rPr lang="en-US" dirty="0" smtClean="0"/>
              <a:t>Two incidents will result in a written warning, with a copy being sent to the Student Employment Coordinator, and a third incident may result in dismissal</a:t>
            </a:r>
            <a:r>
              <a:rPr lang="en-US" dirty="0"/>
              <a:t>.</a:t>
            </a:r>
            <a:endParaRPr lang="en-US" dirty="0" smtClean="0"/>
          </a:p>
          <a:p>
            <a:r>
              <a:rPr lang="en-US" dirty="0" smtClean="0"/>
              <a:t>Students who are dismissed or voluntarily terminated will not be considered for another position on campus until the following semester</a:t>
            </a:r>
            <a:r>
              <a:rPr lang="en-US" dirty="0"/>
              <a:t>.</a:t>
            </a:r>
            <a:endParaRPr lang="en-US" dirty="0" smtClean="0"/>
          </a:p>
          <a:p>
            <a:r>
              <a:rPr lang="en-US" dirty="0" smtClean="0"/>
              <a:t>The supervisor will complete a </a:t>
            </a:r>
            <a:r>
              <a:rPr lang="en-US" b="1" dirty="0" smtClean="0"/>
              <a:t>Notice of Cancellation</a:t>
            </a:r>
            <a:r>
              <a:rPr lang="en-US" dirty="0" smtClean="0"/>
              <a:t>, including the Separation Checklist, and submit to the Student Employment Coordinator immediately.</a:t>
            </a:r>
            <a:endParaRPr lang="en-US" dirty="0"/>
          </a:p>
        </p:txBody>
      </p:sp>
    </p:spTree>
    <p:extLst>
      <p:ext uri="{BB962C8B-B14F-4D97-AF65-F5344CB8AC3E}">
        <p14:creationId xmlns:p14="http://schemas.microsoft.com/office/powerpoint/2010/main" val="4138187763"/>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a:t>
            </a:r>
            <a:endParaRPr lang="en-US" dirty="0"/>
          </a:p>
        </p:txBody>
      </p:sp>
      <p:sp>
        <p:nvSpPr>
          <p:cNvPr id="3" name="Content Placeholder 2"/>
          <p:cNvSpPr>
            <a:spLocks noGrp="1"/>
          </p:cNvSpPr>
          <p:nvPr>
            <p:ph idx="1"/>
          </p:nvPr>
        </p:nvSpPr>
        <p:spPr/>
        <p:txBody>
          <a:bodyPr>
            <a:normAutofit lnSpcReduction="10000"/>
          </a:bodyPr>
          <a:lstStyle/>
          <a:p>
            <a:r>
              <a:rPr lang="en-US" dirty="0" smtClean="0"/>
              <a:t>Complete a Service Rating for each student worker at the end of their job assignment each year.</a:t>
            </a:r>
          </a:p>
          <a:p>
            <a:pPr marL="0" indent="0">
              <a:buNone/>
            </a:pPr>
            <a:endParaRPr lang="en-US" dirty="0" smtClean="0"/>
          </a:p>
          <a:p>
            <a:r>
              <a:rPr lang="en-US" dirty="0" smtClean="0"/>
              <a:t>Discuss this rating with the student and ask if he or she wishes to sign it.</a:t>
            </a:r>
          </a:p>
          <a:p>
            <a:pPr marL="0" indent="0">
              <a:buNone/>
            </a:pPr>
            <a:endParaRPr lang="en-US" dirty="0" smtClean="0"/>
          </a:p>
          <a:p>
            <a:r>
              <a:rPr lang="en-US" dirty="0" smtClean="0"/>
              <a:t>Return copies of Service Ratings to Student Employment Coordinator, Lee Hall 230.</a:t>
            </a:r>
          </a:p>
          <a:p>
            <a:pPr marL="0" indent="0">
              <a:buNone/>
            </a:pPr>
            <a:endParaRPr lang="en-US" dirty="0" smtClean="0"/>
          </a:p>
        </p:txBody>
      </p:sp>
    </p:spTree>
    <p:extLst>
      <p:ext uri="{BB962C8B-B14F-4D97-AF65-F5344CB8AC3E}">
        <p14:creationId xmlns:p14="http://schemas.microsoft.com/office/powerpoint/2010/main" val="2854719294"/>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Terminations</a:t>
            </a:r>
            <a:endParaRPr lang="en-US" dirty="0"/>
          </a:p>
        </p:txBody>
      </p:sp>
      <p:sp>
        <p:nvSpPr>
          <p:cNvPr id="4" name="Content Placeholder 3"/>
          <p:cNvSpPr>
            <a:spLocks noGrp="1"/>
          </p:cNvSpPr>
          <p:nvPr>
            <p:ph idx="1"/>
          </p:nvPr>
        </p:nvSpPr>
        <p:spPr/>
        <p:txBody>
          <a:bodyPr>
            <a:normAutofit/>
          </a:bodyPr>
          <a:lstStyle/>
          <a:p>
            <a:r>
              <a:rPr lang="en-US" dirty="0"/>
              <a:t>The Office of Financial Aid will terminate all student employees who are not assigned a summer job at the end of the spring term, after May 1.</a:t>
            </a:r>
          </a:p>
          <a:p>
            <a:endParaRPr lang="en-US" dirty="0"/>
          </a:p>
          <a:p>
            <a:r>
              <a:rPr lang="en-US" dirty="0"/>
              <a:t>A Notice of Cancellation is not required for a student who completes the assigned job to the end of the term.</a:t>
            </a:r>
          </a:p>
          <a:p>
            <a:endParaRPr lang="en-US" dirty="0"/>
          </a:p>
        </p:txBody>
      </p:sp>
    </p:spTree>
    <p:extLst>
      <p:ext uri="{BB962C8B-B14F-4D97-AF65-F5344CB8AC3E}">
        <p14:creationId xmlns:p14="http://schemas.microsoft.com/office/powerpoint/2010/main" val="2940721048"/>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Preparing for the Upcoming Year</a:t>
            </a:r>
            <a:endParaRPr lang="en-US" dirty="0"/>
          </a:p>
        </p:txBody>
      </p:sp>
      <p:sp>
        <p:nvSpPr>
          <p:cNvPr id="3" name="Content Placeholder 2"/>
          <p:cNvSpPr>
            <a:spLocks noGrp="1"/>
          </p:cNvSpPr>
          <p:nvPr>
            <p:ph idx="1"/>
          </p:nvPr>
        </p:nvSpPr>
        <p:spPr/>
        <p:txBody>
          <a:bodyPr>
            <a:normAutofit/>
          </a:bodyPr>
          <a:lstStyle/>
          <a:p>
            <a:r>
              <a:rPr lang="en-US" dirty="0" smtClean="0"/>
              <a:t>Complete </a:t>
            </a:r>
            <a:r>
              <a:rPr lang="en-US" dirty="0"/>
              <a:t>and submit the memo sent in March/April to Student Employment Coordinator indicating which students are to be rehired for the upcoming academic </a:t>
            </a:r>
            <a:r>
              <a:rPr lang="en-US" dirty="0" smtClean="0"/>
              <a:t>year.</a:t>
            </a:r>
            <a:endParaRPr lang="en-US" dirty="0"/>
          </a:p>
          <a:p>
            <a:endParaRPr lang="en-US" dirty="0" smtClean="0"/>
          </a:p>
          <a:p>
            <a:r>
              <a:rPr lang="en-US" dirty="0" smtClean="0"/>
              <a:t>Inform the Student Employment Coordinator of all summer hires well before the beginning of the summer semester.</a:t>
            </a:r>
            <a:endParaRPr lang="en-US" dirty="0"/>
          </a:p>
        </p:txBody>
      </p:sp>
    </p:spTree>
    <p:extLst>
      <p:ext uri="{BB962C8B-B14F-4D97-AF65-F5344CB8AC3E}">
        <p14:creationId xmlns:p14="http://schemas.microsoft.com/office/powerpoint/2010/main" val="207971349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Eligibility for Student Employment</a:t>
            </a:r>
            <a:endParaRPr lang="en-US" dirty="0"/>
          </a:p>
        </p:txBody>
      </p:sp>
      <p:sp>
        <p:nvSpPr>
          <p:cNvPr id="3" name="Content Placeholder 2"/>
          <p:cNvSpPr>
            <a:spLocks noGrp="1"/>
          </p:cNvSpPr>
          <p:nvPr>
            <p:ph idx="1"/>
          </p:nvPr>
        </p:nvSpPr>
        <p:spPr/>
        <p:txBody>
          <a:bodyPr/>
          <a:lstStyle/>
          <a:p>
            <a:r>
              <a:rPr lang="en-US" dirty="0" smtClean="0"/>
              <a:t>To be eligible for an on-campus job assignment, a student must be:</a:t>
            </a:r>
          </a:p>
          <a:p>
            <a:pPr lvl="1"/>
            <a:r>
              <a:rPr lang="en-US" dirty="0" smtClean="0"/>
              <a:t>In a </a:t>
            </a:r>
            <a:r>
              <a:rPr lang="en-US" b="1" dirty="0" smtClean="0"/>
              <a:t>degree-seeking program</a:t>
            </a:r>
          </a:p>
          <a:p>
            <a:pPr lvl="1"/>
            <a:r>
              <a:rPr lang="en-US" dirty="0" smtClean="0"/>
              <a:t>Enrolled at least </a:t>
            </a:r>
            <a:r>
              <a:rPr lang="en-US" b="1" dirty="0" smtClean="0"/>
              <a:t>half time </a:t>
            </a:r>
            <a:r>
              <a:rPr lang="en-US" dirty="0" smtClean="0"/>
              <a:t>(six credits)</a:t>
            </a:r>
          </a:p>
          <a:p>
            <a:pPr lvl="1"/>
            <a:r>
              <a:rPr lang="en-US" dirty="0" smtClean="0"/>
              <a:t>Have a minimum </a:t>
            </a:r>
            <a:r>
              <a:rPr lang="en-US" b="1" dirty="0" smtClean="0"/>
              <a:t>cumulative GPA of 2.00</a:t>
            </a:r>
          </a:p>
          <a:p>
            <a:pPr lvl="1"/>
            <a:r>
              <a:rPr lang="en-US" dirty="0" smtClean="0"/>
              <a:t>Have completed at least </a:t>
            </a:r>
            <a:r>
              <a:rPr lang="en-US" b="1" dirty="0" smtClean="0"/>
              <a:t>70%</a:t>
            </a:r>
            <a:r>
              <a:rPr lang="en-US" dirty="0" smtClean="0"/>
              <a:t> of his or her </a:t>
            </a:r>
            <a:r>
              <a:rPr lang="en-US" b="1" dirty="0" smtClean="0"/>
              <a:t>attempted courses </a:t>
            </a:r>
            <a:r>
              <a:rPr lang="en-US" dirty="0" smtClean="0"/>
              <a:t>each semester</a:t>
            </a:r>
            <a:endParaRPr lang="en-US" b="1" dirty="0"/>
          </a:p>
        </p:txBody>
      </p:sp>
    </p:spTree>
    <p:extLst>
      <p:ext uri="{BB962C8B-B14F-4D97-AF65-F5344CB8AC3E}">
        <p14:creationId xmlns:p14="http://schemas.microsoft.com/office/powerpoint/2010/main" val="2721372000"/>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Summer Procedures</a:t>
            </a:r>
            <a:endParaRPr lang="en-US" dirty="0"/>
          </a:p>
        </p:txBody>
      </p:sp>
      <p:sp>
        <p:nvSpPr>
          <p:cNvPr id="5" name="Subtitle 4"/>
          <p:cNvSpPr>
            <a:spLocks noGrp="1"/>
          </p:cNvSpPr>
          <p:nvPr>
            <p:ph type="subTitle" idx="1"/>
          </p:nvPr>
        </p:nvSpPr>
        <p:spPr/>
        <p:txBody>
          <a:bodyPr/>
          <a:lstStyle/>
          <a:p>
            <a:pPr algn="l"/>
            <a:r>
              <a:rPr lang="en-US" i="1" dirty="0"/>
              <a:t>Ah, summer, what power you have to make us suffer and like it.</a:t>
            </a:r>
            <a:r>
              <a:rPr lang="en-US" dirty="0"/>
              <a:t/>
            </a:r>
            <a:br>
              <a:rPr lang="en-US" dirty="0"/>
            </a:br>
            <a:r>
              <a:rPr lang="en-US" dirty="0" smtClean="0"/>
              <a:t>							- </a:t>
            </a:r>
            <a:r>
              <a:rPr lang="en-US" dirty="0"/>
              <a:t>Russell Baker</a:t>
            </a:r>
          </a:p>
        </p:txBody>
      </p:sp>
    </p:spTree>
    <p:extLst>
      <p:ext uri="{BB962C8B-B14F-4D97-AF65-F5344CB8AC3E}">
        <p14:creationId xmlns:p14="http://schemas.microsoft.com/office/powerpoint/2010/main" val="907049340"/>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Student Aides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Enrollment:</a:t>
            </a:r>
            <a:r>
              <a:rPr lang="en-US" dirty="0" smtClean="0"/>
              <a:t> summer </a:t>
            </a:r>
            <a:r>
              <a:rPr lang="en-US" dirty="0"/>
              <a:t>student aides must </a:t>
            </a:r>
            <a:r>
              <a:rPr lang="en-US" dirty="0" smtClean="0"/>
              <a:t>have</a:t>
            </a:r>
            <a:br>
              <a:rPr lang="en-US" dirty="0" smtClean="0"/>
            </a:br>
            <a:r>
              <a:rPr lang="en-US" dirty="0" smtClean="0"/>
              <a:t>been </a:t>
            </a:r>
            <a:r>
              <a:rPr lang="en-US" dirty="0"/>
              <a:t>enrolled as students in the previous spring </a:t>
            </a:r>
            <a:r>
              <a:rPr lang="en-US" dirty="0" smtClean="0"/>
              <a:t/>
            </a:r>
            <a:br>
              <a:rPr lang="en-US" dirty="0" smtClean="0"/>
            </a:br>
            <a:r>
              <a:rPr lang="en-US" dirty="0" smtClean="0"/>
              <a:t>term </a:t>
            </a:r>
            <a:r>
              <a:rPr lang="en-US" dirty="0"/>
              <a:t>and registered for the upcoming fall term. </a:t>
            </a:r>
            <a:r>
              <a:rPr lang="en-US" dirty="0" smtClean="0"/>
              <a:t/>
            </a:r>
            <a:br>
              <a:rPr lang="en-US" dirty="0" smtClean="0"/>
            </a:br>
            <a:r>
              <a:rPr lang="en-US" dirty="0" smtClean="0"/>
              <a:t>Summer enrollment is not necessary.</a:t>
            </a:r>
            <a:endParaRPr lang="en-US" dirty="0"/>
          </a:p>
          <a:p>
            <a:r>
              <a:rPr lang="en-US" b="1" dirty="0" smtClean="0"/>
              <a:t>SAP requirements apply</a:t>
            </a:r>
            <a:r>
              <a:rPr lang="en-US" dirty="0" smtClean="0"/>
              <a:t> whether or not the student is enrolled.</a:t>
            </a:r>
            <a:endParaRPr lang="en-US" dirty="0"/>
          </a:p>
          <a:p>
            <a:r>
              <a:rPr lang="en-US" dirty="0" smtClean="0"/>
              <a:t>Summer student aides are required to submit a </a:t>
            </a:r>
            <a:r>
              <a:rPr lang="en-US" b="1" dirty="0" smtClean="0"/>
              <a:t>summer application form </a:t>
            </a:r>
            <a:r>
              <a:rPr lang="en-US" dirty="0" smtClean="0"/>
              <a:t>to the Office of Financial Aid before receiving a work authorization.</a:t>
            </a:r>
            <a:endParaRPr lang="en-US" dirty="0"/>
          </a:p>
          <a:p>
            <a:r>
              <a:rPr lang="en-US" dirty="0" smtClean="0"/>
              <a:t>Student aides may work up to </a:t>
            </a:r>
            <a:r>
              <a:rPr lang="en-US" b="1" dirty="0" smtClean="0"/>
              <a:t>40 hours per week</a:t>
            </a:r>
            <a:r>
              <a:rPr lang="en-US" dirty="0" smtClean="0"/>
              <a:t> in the summer. Student aides will receive time-and-a-half compensation for time worked over 40 hours.</a:t>
            </a:r>
            <a:endParaRPr lang="en-US" dirty="0"/>
          </a:p>
        </p:txBody>
      </p:sp>
    </p:spTree>
    <p:extLst>
      <p:ext uri="{BB962C8B-B14F-4D97-AF65-F5344CB8AC3E}">
        <p14:creationId xmlns:p14="http://schemas.microsoft.com/office/powerpoint/2010/main" val="2846791546"/>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Student Aides</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r>
              <a:rPr lang="en-US" dirty="0"/>
              <a:t>Academic Departments will need to request summer funds from Dr. Morello thru Pam Taggert in Budget and Financial Analysis. </a:t>
            </a:r>
            <a:endParaRPr lang="en-US" dirty="0" smtClean="0"/>
          </a:p>
          <a:p>
            <a:pPr marL="0" indent="0">
              <a:buNone/>
            </a:pPr>
            <a:endParaRPr lang="en-US" dirty="0"/>
          </a:p>
          <a:p>
            <a:r>
              <a:rPr lang="en-US" dirty="0" smtClean="0"/>
              <a:t>Hours </a:t>
            </a:r>
            <a:r>
              <a:rPr lang="en-US" dirty="0"/>
              <a:t>worked prior to the middle of June will be paid from any remaining current </a:t>
            </a:r>
            <a:r>
              <a:rPr lang="en-US" dirty="0" smtClean="0"/>
              <a:t>fiscal year </a:t>
            </a:r>
            <a:r>
              <a:rPr lang="en-US" dirty="0"/>
              <a:t>student employment </a:t>
            </a:r>
            <a:r>
              <a:rPr lang="en-US" dirty="0" smtClean="0"/>
              <a:t>budget.</a:t>
            </a:r>
          </a:p>
          <a:p>
            <a:endParaRPr lang="en-US" b="1" dirty="0"/>
          </a:p>
          <a:p>
            <a:r>
              <a:rPr lang="en-US" dirty="0" smtClean="0"/>
              <a:t>Hours </a:t>
            </a:r>
            <a:r>
              <a:rPr lang="en-US" dirty="0"/>
              <a:t>worked after mid-June will be paid from the upcoming FY student employment budget. </a:t>
            </a:r>
            <a:endParaRPr lang="en-US" dirty="0" smtClean="0"/>
          </a:p>
          <a:p>
            <a:pPr marL="0" indent="0">
              <a:buNone/>
            </a:pPr>
            <a:endParaRPr lang="en-US" dirty="0"/>
          </a:p>
        </p:txBody>
      </p:sp>
    </p:spTree>
    <p:extLst>
      <p:ext uri="{BB962C8B-B14F-4D97-AF65-F5344CB8AC3E}">
        <p14:creationId xmlns:p14="http://schemas.microsoft.com/office/powerpoint/2010/main" val="3527688208"/>
      </p:ext>
    </p:extLst>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Student Aides</a:t>
            </a:r>
            <a:endParaRPr lang="en-US" dirty="0"/>
          </a:p>
        </p:txBody>
      </p:sp>
      <p:sp>
        <p:nvSpPr>
          <p:cNvPr id="3" name="Content Placeholder 2"/>
          <p:cNvSpPr>
            <a:spLocks noGrp="1"/>
          </p:cNvSpPr>
          <p:nvPr>
            <p:ph idx="1"/>
          </p:nvPr>
        </p:nvSpPr>
        <p:spPr/>
        <p:txBody>
          <a:bodyPr/>
          <a:lstStyle/>
          <a:p>
            <a:r>
              <a:rPr lang="en-US" dirty="0" smtClean="0"/>
              <a:t>Only students who are enrolled at least 6 credits in the summer are exempt from FICA.</a:t>
            </a:r>
          </a:p>
          <a:p>
            <a:endParaRPr lang="en-US" dirty="0"/>
          </a:p>
          <a:p>
            <a:r>
              <a:rPr lang="en-US" dirty="0" smtClean="0"/>
              <a:t>The 6 credits may be distributed in any way between the summer sessions.</a:t>
            </a:r>
          </a:p>
          <a:p>
            <a:pPr lvl="1"/>
            <a:r>
              <a:rPr lang="en-US" dirty="0" smtClean="0"/>
              <a:t>6+ credits in May/June, &lt;6 in June/July</a:t>
            </a:r>
          </a:p>
          <a:p>
            <a:pPr lvl="1"/>
            <a:r>
              <a:rPr lang="en-US" dirty="0" smtClean="0"/>
              <a:t>&lt;6 credits in May/June, 6+ in June/July</a:t>
            </a:r>
          </a:p>
          <a:p>
            <a:pPr lvl="1"/>
            <a:r>
              <a:rPr lang="en-US" dirty="0" smtClean="0"/>
              <a:t>3+ in May/June, 3+ in June/July</a:t>
            </a:r>
            <a:endParaRPr lang="en-US" dirty="0"/>
          </a:p>
        </p:txBody>
      </p:sp>
    </p:spTree>
    <p:extLst>
      <p:ext uri="{BB962C8B-B14F-4D97-AF65-F5344CB8AC3E}">
        <p14:creationId xmlns:p14="http://schemas.microsoft.com/office/powerpoint/2010/main" val="451009273"/>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Looking Forward to 2016-2017</a:t>
            </a:r>
            <a:endParaRPr lang="en-US" dirty="0"/>
          </a:p>
        </p:txBody>
      </p:sp>
      <p:sp>
        <p:nvSpPr>
          <p:cNvPr id="5" name="Subtitle 4"/>
          <p:cNvSpPr>
            <a:spLocks noGrp="1"/>
          </p:cNvSpPr>
          <p:nvPr>
            <p:ph type="subTitle" idx="1"/>
          </p:nvPr>
        </p:nvSpPr>
        <p:spPr/>
        <p:txBody>
          <a:bodyPr>
            <a:normAutofit/>
          </a:bodyPr>
          <a:lstStyle/>
          <a:p>
            <a:pPr algn="l"/>
            <a:r>
              <a:rPr lang="en-US" i="1" dirty="0"/>
              <a:t>If everyone is moving forward </a:t>
            </a:r>
            <a:r>
              <a:rPr lang="en-US" i="1" dirty="0" smtClean="0"/>
              <a:t>together, then </a:t>
            </a:r>
            <a:r>
              <a:rPr lang="en-US" i="1" dirty="0"/>
              <a:t>success takes care of itself.</a:t>
            </a:r>
            <a:r>
              <a:rPr lang="en-US" dirty="0"/>
              <a:t/>
            </a:r>
            <a:br>
              <a:rPr lang="en-US" dirty="0"/>
            </a:br>
            <a:r>
              <a:rPr lang="en-US" dirty="0" smtClean="0"/>
              <a:t>							- </a:t>
            </a:r>
            <a:r>
              <a:rPr lang="en-US" dirty="0"/>
              <a:t>Henry Ford</a:t>
            </a:r>
          </a:p>
        </p:txBody>
      </p:sp>
    </p:spTree>
    <p:extLst>
      <p:ext uri="{BB962C8B-B14F-4D97-AF65-F5344CB8AC3E}">
        <p14:creationId xmlns:p14="http://schemas.microsoft.com/office/powerpoint/2010/main" val="3994042821"/>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Upcoming Changes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Updated Student Employment Handbook (October 2015</a:t>
            </a:r>
            <a:r>
              <a:rPr lang="en-US" dirty="0" smtClean="0"/>
              <a:t>)</a:t>
            </a:r>
          </a:p>
          <a:p>
            <a:r>
              <a:rPr lang="en-US" dirty="0" smtClean="0"/>
              <a:t>Online forms for the student employees (fall 2015) and supervisors (spring 2016)</a:t>
            </a:r>
            <a:endParaRPr lang="en-US" dirty="0"/>
          </a:p>
          <a:p>
            <a:r>
              <a:rPr lang="en-US" dirty="0" smtClean="0"/>
              <a:t>Streamlined application process, to include job descriptions and starting pay rates (summer 2016)</a:t>
            </a:r>
            <a:endParaRPr lang="en-US" dirty="0"/>
          </a:p>
          <a:p>
            <a:r>
              <a:rPr lang="en-US" dirty="0" smtClean="0"/>
              <a:t>Tighter deadlines for returning student employees</a:t>
            </a:r>
          </a:p>
          <a:p>
            <a:pPr lvl="1"/>
            <a:r>
              <a:rPr lang="en-US" dirty="0" smtClean="0"/>
              <a:t>Meaning if a returning student employee waits until the last minute to submit paperwork, the work authorization may not be issued that business day.</a:t>
            </a:r>
            <a:endParaRPr lang="en-US" dirty="0"/>
          </a:p>
          <a:p>
            <a:r>
              <a:rPr lang="en-US" dirty="0" smtClean="0"/>
              <a:t>Annual supervisor training</a:t>
            </a:r>
            <a:endParaRPr lang="en-US" dirty="0"/>
          </a:p>
          <a:p>
            <a:pPr marL="0" indent="0">
              <a:buNone/>
            </a:pPr>
            <a:endParaRPr lang="en-US" dirty="0"/>
          </a:p>
          <a:p>
            <a:endParaRPr lang="en-US" dirty="0" smtClean="0"/>
          </a:p>
        </p:txBody>
      </p:sp>
    </p:spTree>
    <p:extLst>
      <p:ext uri="{BB962C8B-B14F-4D97-AF65-F5344CB8AC3E}">
        <p14:creationId xmlns:p14="http://schemas.microsoft.com/office/powerpoint/2010/main" val="481171035"/>
      </p:ext>
    </p:extLst>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lnSpcReduction="10000"/>
          </a:bodyPr>
          <a:lstStyle/>
          <a:p>
            <a:r>
              <a:rPr lang="en-US" dirty="0" err="1" smtClean="0">
                <a:hlinkClick r:id="rId2"/>
              </a:rPr>
              <a:t>MyTime</a:t>
            </a:r>
            <a:r>
              <a:rPr lang="en-US" dirty="0" smtClean="0">
                <a:hlinkClick r:id="rId2"/>
              </a:rPr>
              <a:t> Instruction Manuals</a:t>
            </a:r>
            <a:endParaRPr lang="en-US" dirty="0"/>
          </a:p>
          <a:p>
            <a:r>
              <a:rPr lang="en-US" dirty="0">
                <a:hlinkClick r:id="rId3"/>
              </a:rPr>
              <a:t>Payroll </a:t>
            </a:r>
            <a:r>
              <a:rPr lang="en-US" dirty="0" smtClean="0">
                <a:hlinkClick r:id="rId3"/>
              </a:rPr>
              <a:t>calendar</a:t>
            </a:r>
            <a:r>
              <a:rPr lang="en-US" dirty="0" smtClean="0"/>
              <a:t> (Payroll website)</a:t>
            </a:r>
            <a:endParaRPr lang="en-US" dirty="0" smtClean="0">
              <a:hlinkClick r:id="rId4"/>
            </a:endParaRPr>
          </a:p>
          <a:p>
            <a:r>
              <a:rPr lang="en-US" dirty="0" smtClean="0">
                <a:hlinkClick r:id="rId4"/>
              </a:rPr>
              <a:t>Payroll calendar</a:t>
            </a:r>
            <a:r>
              <a:rPr lang="en-US" dirty="0" smtClean="0"/>
              <a:t> (Student Employment website)</a:t>
            </a:r>
            <a:endParaRPr lang="en-US" dirty="0"/>
          </a:p>
          <a:p>
            <a:r>
              <a:rPr lang="en-US" dirty="0" smtClean="0">
                <a:hlinkClick r:id="rId5"/>
              </a:rPr>
              <a:t>Required Forms for Student Employees</a:t>
            </a:r>
            <a:endParaRPr lang="en-US" dirty="0"/>
          </a:p>
          <a:p>
            <a:r>
              <a:rPr lang="en-US" dirty="0" smtClean="0">
                <a:hlinkClick r:id="rId6"/>
              </a:rPr>
              <a:t>Required Forms for Supervisors</a:t>
            </a:r>
            <a:endParaRPr lang="en-US" dirty="0"/>
          </a:p>
          <a:p>
            <a:r>
              <a:rPr lang="en-US" dirty="0" smtClean="0">
                <a:hlinkClick r:id="rId7"/>
              </a:rPr>
              <a:t>AAEEOC recruitment and employment regulations</a:t>
            </a:r>
            <a:endParaRPr lang="en-US" dirty="0" smtClean="0"/>
          </a:p>
          <a:p>
            <a:endParaRPr lang="en-US" dirty="0"/>
          </a:p>
          <a:p>
            <a:endParaRPr lang="en-US" dirty="0"/>
          </a:p>
        </p:txBody>
      </p:sp>
    </p:spTree>
    <p:extLst>
      <p:ext uri="{BB962C8B-B14F-4D97-AF65-F5344CB8AC3E}">
        <p14:creationId xmlns:p14="http://schemas.microsoft.com/office/powerpoint/2010/main" val="1566486673"/>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 of Eligibility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Students who fall below standards of eligibility are no longer authorized to work the following semester.</a:t>
            </a:r>
          </a:p>
          <a:p>
            <a:pPr lvl="1"/>
            <a:r>
              <a:rPr lang="en-US" b="1" dirty="0" smtClean="0"/>
              <a:t>EXCEPTION:</a:t>
            </a:r>
            <a:r>
              <a:rPr lang="en-US" dirty="0" smtClean="0"/>
              <a:t> If a student is employed during the fall term, and his or her CGPA falls to 1.65 – 1.99 after the fall term ends, then that student may continue to work in the spring. </a:t>
            </a:r>
            <a:r>
              <a:rPr lang="en-US" b="1" dirty="0" smtClean="0"/>
              <a:t>The student must bring his or her CGPA up to a 2.00 at the end of the spring term to maintain eligibility.</a:t>
            </a:r>
            <a:r>
              <a:rPr lang="en-US" dirty="0" smtClean="0"/>
              <a:t> The student is notified via e-mail of this “warning” period.</a:t>
            </a:r>
          </a:p>
          <a:p>
            <a:pPr lvl="1"/>
            <a:r>
              <a:rPr lang="en-US" dirty="0" smtClean="0"/>
              <a:t>If the student’s CGPA drops below 1.65, the student may not continue to work in the following spring term.</a:t>
            </a:r>
          </a:p>
        </p:txBody>
      </p:sp>
    </p:spTree>
    <p:extLst>
      <p:ext uri="{BB962C8B-B14F-4D97-AF65-F5344CB8AC3E}">
        <p14:creationId xmlns:p14="http://schemas.microsoft.com/office/powerpoint/2010/main" val="177319434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Hiring Process</a:t>
            </a:r>
            <a:endParaRPr lang="en-US" dirty="0"/>
          </a:p>
        </p:txBody>
      </p:sp>
      <p:sp>
        <p:nvSpPr>
          <p:cNvPr id="5" name="Subtitle 4"/>
          <p:cNvSpPr>
            <a:spLocks noGrp="1"/>
          </p:cNvSpPr>
          <p:nvPr>
            <p:ph type="subTitle" idx="1"/>
          </p:nvPr>
        </p:nvSpPr>
        <p:spPr/>
        <p:txBody>
          <a:bodyPr>
            <a:normAutofit/>
          </a:bodyPr>
          <a:lstStyle/>
          <a:p>
            <a:pPr algn="l"/>
            <a:r>
              <a:rPr lang="en-US" i="1" dirty="0"/>
              <a:t>I am convinced that nothing we do is more </a:t>
            </a:r>
            <a:r>
              <a:rPr lang="en-US" i="1" dirty="0" smtClean="0"/>
              <a:t>important than </a:t>
            </a:r>
            <a:r>
              <a:rPr lang="en-US" i="1" dirty="0"/>
              <a:t>hiring and developing </a:t>
            </a:r>
            <a:r>
              <a:rPr lang="en-US" i="1" dirty="0" smtClean="0"/>
              <a:t>people. At </a:t>
            </a:r>
            <a:r>
              <a:rPr lang="en-US" i="1" dirty="0"/>
              <a:t>the end of the </a:t>
            </a:r>
            <a:r>
              <a:rPr lang="en-US" i="1" dirty="0" smtClean="0"/>
              <a:t>day you </a:t>
            </a:r>
            <a:r>
              <a:rPr lang="en-US" i="1" dirty="0"/>
              <a:t>bet on </a:t>
            </a:r>
            <a:r>
              <a:rPr lang="en-US" i="1" dirty="0" smtClean="0"/>
              <a:t>people, not </a:t>
            </a:r>
            <a:r>
              <a:rPr lang="en-US" i="1" dirty="0"/>
              <a:t>on strategies.</a:t>
            </a:r>
            <a:br>
              <a:rPr lang="en-US" i="1" dirty="0"/>
            </a:br>
            <a:r>
              <a:rPr lang="en-US" i="1" dirty="0" smtClean="0"/>
              <a:t>							- </a:t>
            </a:r>
            <a:r>
              <a:rPr lang="en-US" i="1" dirty="0"/>
              <a:t>Larry </a:t>
            </a:r>
            <a:r>
              <a:rPr lang="en-US" i="1" dirty="0" err="1"/>
              <a:t>Bossidy</a:t>
            </a:r>
            <a:endParaRPr lang="en-US" i="1" dirty="0"/>
          </a:p>
        </p:txBody>
      </p:sp>
    </p:spTree>
    <p:extLst>
      <p:ext uri="{BB962C8B-B14F-4D97-AF65-F5344CB8AC3E}">
        <p14:creationId xmlns:p14="http://schemas.microsoft.com/office/powerpoint/2010/main" val="164724798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Hiring Process</a:t>
            </a:r>
            <a:endParaRPr lang="en-US" dirty="0"/>
          </a:p>
        </p:txBody>
      </p:sp>
      <p:sp>
        <p:nvSpPr>
          <p:cNvPr id="3" name="Content Placeholder 2"/>
          <p:cNvSpPr>
            <a:spLocks noGrp="1"/>
          </p:cNvSpPr>
          <p:nvPr>
            <p:ph sz="quarter" idx="13"/>
          </p:nvPr>
        </p:nvSpPr>
        <p:spPr/>
        <p:txBody>
          <a:bodyPr>
            <a:normAutofit fontScale="55000" lnSpcReduction="20000"/>
          </a:bodyPr>
          <a:lstStyle/>
          <a:p>
            <a:pPr marL="457200" indent="-457200">
              <a:buFont typeface="+mj-lt"/>
              <a:buAutoNum type="arabicPeriod"/>
            </a:pPr>
            <a:r>
              <a:rPr lang="en-US" dirty="0" smtClean="0"/>
              <a:t>Carefully read this PowerPoint presentation and sign the Student Employment (SE) Supervisor’s Agreement</a:t>
            </a:r>
          </a:p>
          <a:p>
            <a:pPr marL="457200" indent="-457200">
              <a:buFont typeface="+mj-lt"/>
              <a:buAutoNum type="arabicPeriod"/>
            </a:pPr>
            <a:r>
              <a:rPr lang="en-US" dirty="0" smtClean="0"/>
              <a:t>Understand and comply with </a:t>
            </a:r>
            <a:r>
              <a:rPr lang="en-US" dirty="0" smtClean="0">
                <a:hlinkClick r:id="rId2"/>
              </a:rPr>
              <a:t>AAEEOC recruitment and employment regulations</a:t>
            </a:r>
            <a:endParaRPr lang="en-US" dirty="0" smtClean="0"/>
          </a:p>
          <a:p>
            <a:pPr marL="457200" indent="-457200">
              <a:buFont typeface="+mj-lt"/>
              <a:buAutoNum type="arabicPeriod"/>
            </a:pPr>
            <a:r>
              <a:rPr lang="en-US" dirty="0"/>
              <a:t>Review your departmental SE </a:t>
            </a:r>
            <a:r>
              <a:rPr lang="en-US" dirty="0" smtClean="0"/>
              <a:t>budget</a:t>
            </a:r>
          </a:p>
          <a:p>
            <a:pPr marL="457200" indent="-457200">
              <a:buFont typeface="+mj-lt"/>
              <a:buAutoNum type="arabicPeriod"/>
            </a:pPr>
            <a:r>
              <a:rPr lang="en-US" dirty="0" smtClean="0"/>
              <a:t>Request SE applications from the Student Employment Coordinator by calling ext. 1685 or sending an e-mail to </a:t>
            </a:r>
            <a:r>
              <a:rPr lang="en-US" dirty="0" smtClean="0">
                <a:hlinkClick r:id="rId3"/>
              </a:rPr>
              <a:t>lneedham@umw.edu</a:t>
            </a:r>
            <a:r>
              <a:rPr lang="en-US" dirty="0" smtClean="0"/>
              <a:t>. Also consider stopping by the Office of Financial Aid to review a selection in person.</a:t>
            </a:r>
            <a:endParaRPr lang="en-US" b="1" dirty="0" smtClean="0"/>
          </a:p>
          <a:p>
            <a:pPr marL="457200" indent="-457200">
              <a:buFont typeface="+mj-lt"/>
              <a:buAutoNum type="arabicPeriod"/>
            </a:pPr>
            <a:r>
              <a:rPr lang="en-US" b="1" dirty="0" smtClean="0"/>
              <a:t>IF </a:t>
            </a:r>
            <a:r>
              <a:rPr lang="en-US" b="1" dirty="0"/>
              <a:t>YOU HAVE YOUR OWN DEPARTMENTAL APPLICATION:</a:t>
            </a:r>
            <a:r>
              <a:rPr lang="en-US" dirty="0"/>
              <a:t> contact the Student Employment Coordinator to ensure the student’s eligibility to </a:t>
            </a:r>
            <a:r>
              <a:rPr lang="en-US" dirty="0" smtClean="0"/>
              <a:t>work </a:t>
            </a:r>
            <a:r>
              <a:rPr lang="en-US" i="1" dirty="0" smtClean="0"/>
              <a:t>before</a:t>
            </a:r>
            <a:r>
              <a:rPr lang="en-US" dirty="0" smtClean="0"/>
              <a:t> proceeding with the hiring process</a:t>
            </a:r>
          </a:p>
        </p:txBody>
      </p:sp>
      <p:sp>
        <p:nvSpPr>
          <p:cNvPr id="4" name="Content Placeholder 3"/>
          <p:cNvSpPr>
            <a:spLocks noGrp="1"/>
          </p:cNvSpPr>
          <p:nvPr>
            <p:ph sz="quarter" idx="14"/>
          </p:nvPr>
        </p:nvSpPr>
        <p:spPr/>
        <p:txBody>
          <a:bodyPr/>
          <a:lstStyle/>
          <a:p>
            <a:endParaRPr lang="en-US"/>
          </a:p>
        </p:txBody>
      </p:sp>
    </p:spTree>
    <p:extLst>
      <p:ext uri="{BB962C8B-B14F-4D97-AF65-F5344CB8AC3E}">
        <p14:creationId xmlns:p14="http://schemas.microsoft.com/office/powerpoint/2010/main" val="1273535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Hiring Process</a:t>
            </a:r>
            <a:endParaRPr lang="en-US" dirty="0"/>
          </a:p>
        </p:txBody>
      </p:sp>
      <p:sp>
        <p:nvSpPr>
          <p:cNvPr id="3" name="Content Placeholder 2"/>
          <p:cNvSpPr>
            <a:spLocks noGrp="1"/>
          </p:cNvSpPr>
          <p:nvPr>
            <p:ph sz="quarter" idx="13"/>
          </p:nvPr>
        </p:nvSpPr>
        <p:spPr/>
        <p:txBody>
          <a:bodyPr>
            <a:normAutofit fontScale="70000" lnSpcReduction="20000"/>
          </a:bodyPr>
          <a:lstStyle/>
          <a:p>
            <a:pPr marL="457200" indent="-457200">
              <a:buFont typeface="+mj-lt"/>
              <a:buAutoNum type="arabicPeriod" startAt="6"/>
            </a:pPr>
            <a:r>
              <a:rPr lang="en-US" sz="1800" dirty="0" smtClean="0"/>
              <a:t>Select and interview students</a:t>
            </a:r>
          </a:p>
          <a:p>
            <a:pPr marL="457200" indent="-457200">
              <a:buFont typeface="+mj-lt"/>
              <a:buAutoNum type="arabicPeriod" startAt="6"/>
            </a:pPr>
            <a:r>
              <a:rPr lang="en-US" sz="1800" dirty="0" smtClean="0"/>
              <a:t>E-mail </a:t>
            </a:r>
            <a:r>
              <a:rPr lang="en-US" sz="1800" dirty="0"/>
              <a:t>the Student Employment Coordinator with your </a:t>
            </a:r>
            <a:r>
              <a:rPr lang="en-US" sz="1800" dirty="0" smtClean="0"/>
              <a:t>assignment(s</a:t>
            </a:r>
            <a:r>
              <a:rPr lang="en-US" sz="1800" dirty="0"/>
              <a:t>)</a:t>
            </a:r>
            <a:endParaRPr lang="en-US" sz="1800" dirty="0" smtClean="0"/>
          </a:p>
          <a:p>
            <a:pPr marL="457200" indent="-457200">
              <a:buFont typeface="+mj-lt"/>
              <a:buAutoNum type="arabicPeriod" startAt="6"/>
            </a:pPr>
            <a:r>
              <a:rPr lang="en-US" sz="1800" dirty="0" smtClean="0"/>
              <a:t>The </a:t>
            </a:r>
            <a:r>
              <a:rPr lang="en-US" sz="1800" dirty="0"/>
              <a:t>Student Employment Coordinator will reach out to hired employees with required paperwork for campus </a:t>
            </a:r>
            <a:r>
              <a:rPr lang="en-US" sz="1800" dirty="0" smtClean="0"/>
              <a:t>employment</a:t>
            </a:r>
          </a:p>
          <a:p>
            <a:pPr marL="457200" indent="-457200">
              <a:buFont typeface="+mj-lt"/>
              <a:buAutoNum type="arabicPeriod" startAt="6"/>
            </a:pPr>
            <a:r>
              <a:rPr lang="en-US" sz="1800" dirty="0" smtClean="0"/>
              <a:t>Wait </a:t>
            </a:r>
            <a:r>
              <a:rPr lang="en-US" sz="1800" dirty="0"/>
              <a:t>until you receive a</a:t>
            </a:r>
            <a:r>
              <a:rPr lang="en-US" sz="1800" dirty="0" smtClean="0"/>
              <a:t> </a:t>
            </a:r>
            <a:r>
              <a:rPr lang="en-US" sz="1800" b="1" dirty="0" smtClean="0"/>
              <a:t>WORK AUTHORIZATION </a:t>
            </a:r>
            <a:r>
              <a:rPr lang="en-US" sz="1800" dirty="0" smtClean="0"/>
              <a:t>from </a:t>
            </a:r>
            <a:r>
              <a:rPr lang="en-US" sz="1800" dirty="0"/>
              <a:t>the Student Employment Coordinator before allowing the student to </a:t>
            </a:r>
            <a:r>
              <a:rPr lang="en-US" sz="1800" dirty="0" smtClean="0"/>
              <a:t>work or train.</a:t>
            </a:r>
          </a:p>
          <a:p>
            <a:pPr marL="457200" indent="-457200">
              <a:buFont typeface="+mj-lt"/>
              <a:buAutoNum type="arabicPeriod" startAt="6"/>
            </a:pPr>
            <a:r>
              <a:rPr lang="en-US" sz="1800" dirty="0" smtClean="0"/>
              <a:t>Conduct </a:t>
            </a:r>
            <a:r>
              <a:rPr lang="en-US" sz="1800" dirty="0"/>
              <a:t>orientation with your student(s), explaining work expectations, assigned tasks, the use of </a:t>
            </a:r>
            <a:r>
              <a:rPr lang="en-US" sz="1800" dirty="0" err="1"/>
              <a:t>MyTime</a:t>
            </a:r>
            <a:r>
              <a:rPr lang="en-US" sz="1800" dirty="0"/>
              <a:t>, and any additional information required for their position.</a:t>
            </a:r>
          </a:p>
          <a:p>
            <a:pPr marL="0" indent="0">
              <a:buNone/>
            </a:pPr>
            <a:endParaRPr lang="en-US" sz="1800" dirty="0"/>
          </a:p>
        </p:txBody>
      </p:sp>
      <p:sp>
        <p:nvSpPr>
          <p:cNvPr id="4" name="Content Placeholder 3"/>
          <p:cNvSpPr>
            <a:spLocks noGrp="1"/>
          </p:cNvSpPr>
          <p:nvPr>
            <p:ph sz="quarter" idx="14"/>
          </p:nvPr>
        </p:nvSpPr>
        <p:spPr/>
        <p:txBody>
          <a:bodyPr>
            <a:normAutofit/>
          </a:bodyPr>
          <a:lstStyle/>
          <a:p>
            <a:pPr marL="0" indent="0" algn="ctr">
              <a:buNone/>
            </a:pPr>
            <a:endParaRPr lang="en-US" sz="2000" b="1" dirty="0" smtClean="0"/>
          </a:p>
          <a:p>
            <a:pPr marL="0" indent="0" algn="ctr">
              <a:buNone/>
            </a:pPr>
            <a:r>
              <a:rPr lang="en-US" sz="2000" b="1" dirty="0" smtClean="0"/>
              <a:t>Assignment </a:t>
            </a:r>
            <a:r>
              <a:rPr lang="en-US" sz="2000" b="1" dirty="0"/>
              <a:t>notices to the Student Employment Coordinator must include:</a:t>
            </a:r>
          </a:p>
          <a:p>
            <a:pPr marL="0" indent="0">
              <a:buNone/>
            </a:pPr>
            <a:endParaRPr lang="en-US" sz="1100" dirty="0"/>
          </a:p>
          <a:p>
            <a:pPr lvl="1"/>
            <a:r>
              <a:rPr lang="en-US" sz="1800" dirty="0"/>
              <a:t>Student’s given name</a:t>
            </a:r>
          </a:p>
          <a:p>
            <a:pPr lvl="1"/>
            <a:r>
              <a:rPr lang="en-US" sz="1800" dirty="0"/>
              <a:t>Student’s Banner ID</a:t>
            </a:r>
          </a:p>
          <a:p>
            <a:pPr lvl="1"/>
            <a:r>
              <a:rPr lang="en-US" sz="1800" dirty="0"/>
              <a:t>Pay rate</a:t>
            </a:r>
          </a:p>
          <a:p>
            <a:pPr lvl="1"/>
            <a:r>
              <a:rPr lang="en-US" sz="1800" dirty="0"/>
              <a:t>FOAP</a:t>
            </a:r>
          </a:p>
          <a:p>
            <a:pPr lvl="1"/>
            <a:r>
              <a:rPr lang="en-US" sz="1800" dirty="0"/>
              <a:t>First day of </a:t>
            </a:r>
            <a:r>
              <a:rPr lang="en-US" sz="1800" dirty="0" smtClean="0"/>
              <a:t>work</a:t>
            </a:r>
            <a:endParaRPr lang="en-US" sz="1800" dirty="0"/>
          </a:p>
        </p:txBody>
      </p:sp>
    </p:spTree>
    <p:extLst>
      <p:ext uri="{BB962C8B-B14F-4D97-AF65-F5344CB8AC3E}">
        <p14:creationId xmlns:p14="http://schemas.microsoft.com/office/powerpoint/2010/main" val="2371822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Required Paperwork for Student Employees</a:t>
            </a:r>
            <a:endParaRPr lang="en-US" dirty="0"/>
          </a:p>
        </p:txBody>
      </p:sp>
      <p:sp>
        <p:nvSpPr>
          <p:cNvPr id="3" name="Content Placeholder 2"/>
          <p:cNvSpPr>
            <a:spLocks noGrp="1"/>
          </p:cNvSpPr>
          <p:nvPr>
            <p:ph sz="quarter" idx="13"/>
          </p:nvPr>
        </p:nvSpPr>
        <p:spPr/>
        <p:txBody>
          <a:bodyPr>
            <a:normAutofit fontScale="47500" lnSpcReduction="20000"/>
          </a:bodyPr>
          <a:lstStyle/>
          <a:p>
            <a:pPr marL="0" indent="0">
              <a:buNone/>
            </a:pPr>
            <a:r>
              <a:rPr lang="en-US" b="1" dirty="0" smtClean="0"/>
              <a:t>New employees:</a:t>
            </a:r>
          </a:p>
          <a:p>
            <a:r>
              <a:rPr lang="en-US" dirty="0" smtClean="0"/>
              <a:t>Application</a:t>
            </a:r>
          </a:p>
          <a:p>
            <a:r>
              <a:rPr lang="en-US" dirty="0" smtClean="0"/>
              <a:t>Work Agreement</a:t>
            </a:r>
          </a:p>
          <a:p>
            <a:r>
              <a:rPr lang="en-US" dirty="0" smtClean="0"/>
              <a:t>Confidentiality Agreement</a:t>
            </a:r>
          </a:p>
          <a:p>
            <a:r>
              <a:rPr lang="en-US" dirty="0" smtClean="0"/>
              <a:t>VA Drug &amp; Alcohol Policy</a:t>
            </a:r>
          </a:p>
          <a:p>
            <a:r>
              <a:rPr lang="en-US" dirty="0" smtClean="0"/>
              <a:t>Form I-9</a:t>
            </a:r>
          </a:p>
          <a:p>
            <a:r>
              <a:rPr lang="en-US" dirty="0" smtClean="0"/>
              <a:t>Original ID(s) for Form I-9</a:t>
            </a:r>
          </a:p>
          <a:p>
            <a:r>
              <a:rPr lang="en-US" dirty="0" smtClean="0"/>
              <a:t>Form W-4</a:t>
            </a:r>
          </a:p>
          <a:p>
            <a:r>
              <a:rPr lang="en-US" dirty="0" smtClean="0"/>
              <a:t>Form VA-4</a:t>
            </a:r>
          </a:p>
          <a:p>
            <a:r>
              <a:rPr lang="en-US" dirty="0" smtClean="0"/>
              <a:t>Direct Deposit Form</a:t>
            </a:r>
            <a:r>
              <a:rPr lang="en-US" dirty="0"/>
              <a:t> </a:t>
            </a:r>
            <a:r>
              <a:rPr lang="en-US" dirty="0" smtClean="0"/>
              <a:t>(must be accompanied with voided check or other third party documentation of account &amp; routing number)</a:t>
            </a:r>
          </a:p>
        </p:txBody>
      </p:sp>
      <p:sp>
        <p:nvSpPr>
          <p:cNvPr id="4" name="Content Placeholder 3"/>
          <p:cNvSpPr>
            <a:spLocks noGrp="1"/>
          </p:cNvSpPr>
          <p:nvPr>
            <p:ph sz="quarter" idx="14"/>
          </p:nvPr>
        </p:nvSpPr>
        <p:spPr/>
        <p:txBody>
          <a:bodyPr>
            <a:normAutofit fontScale="55000" lnSpcReduction="20000"/>
          </a:bodyPr>
          <a:lstStyle/>
          <a:p>
            <a:pPr marL="0" indent="0">
              <a:buNone/>
            </a:pPr>
            <a:r>
              <a:rPr lang="en-US" b="1" dirty="0" smtClean="0"/>
              <a:t>Returning employees:</a:t>
            </a:r>
          </a:p>
          <a:p>
            <a:r>
              <a:rPr lang="en-US" dirty="0" smtClean="0"/>
              <a:t>Application</a:t>
            </a:r>
          </a:p>
          <a:p>
            <a:r>
              <a:rPr lang="en-US" dirty="0" smtClean="0"/>
              <a:t>Work Agreement</a:t>
            </a:r>
          </a:p>
          <a:p>
            <a:r>
              <a:rPr lang="en-US" dirty="0" smtClean="0"/>
              <a:t>Confidentiality Agreement</a:t>
            </a:r>
          </a:p>
          <a:p>
            <a:pPr marL="0" indent="0">
              <a:buNone/>
            </a:pPr>
            <a:endParaRPr lang="en-US" dirty="0"/>
          </a:p>
          <a:p>
            <a:pPr marL="0" indent="0">
              <a:buNone/>
            </a:pPr>
            <a:r>
              <a:rPr lang="en-US" b="1" dirty="0" smtClean="0"/>
              <a:t>Optional:</a:t>
            </a:r>
          </a:p>
          <a:p>
            <a:r>
              <a:rPr lang="en-US" dirty="0" smtClean="0"/>
              <a:t>Form W-4</a:t>
            </a:r>
          </a:p>
          <a:p>
            <a:r>
              <a:rPr lang="en-US" dirty="0" smtClean="0"/>
              <a:t>Form VA-4</a:t>
            </a:r>
          </a:p>
          <a:p>
            <a:r>
              <a:rPr lang="en-US" dirty="0" smtClean="0"/>
              <a:t>Direct Deposit form </a:t>
            </a:r>
            <a:r>
              <a:rPr lang="en-US" dirty="0"/>
              <a:t>(must be accompanied with voided check or other third party documentation of account &amp; routing number)</a:t>
            </a:r>
          </a:p>
        </p:txBody>
      </p:sp>
    </p:spTree>
    <p:extLst>
      <p:ext uri="{BB962C8B-B14F-4D97-AF65-F5344CB8AC3E}">
        <p14:creationId xmlns:p14="http://schemas.microsoft.com/office/powerpoint/2010/main" val="3806766867"/>
      </p:ext>
    </p:extLst>
  </p:cSld>
  <p:clrMapOvr>
    <a:masterClrMapping/>
  </p:clrMapOvr>
</p:sld>
</file>

<file path=ppt/theme/theme1.xml><?xml version="1.0" encoding="utf-8"?>
<a:theme xmlns:a="http://schemas.openxmlformats.org/drawingml/2006/main" name="Perception">
  <a:themeElements>
    <a:clrScheme name="UMW Theme - Dark">
      <a:dk1>
        <a:srgbClr val="002B5A"/>
      </a:dk1>
      <a:lt1>
        <a:sysClr val="window" lastClr="FFFFFF"/>
      </a:lt1>
      <a:dk2>
        <a:srgbClr val="002B5A"/>
      </a:dk2>
      <a:lt2>
        <a:srgbClr val="68BAD6"/>
      </a:lt2>
      <a:accent1>
        <a:srgbClr val="3DB8D3"/>
      </a:accent1>
      <a:accent2>
        <a:srgbClr val="F5CF47"/>
      </a:accent2>
      <a:accent3>
        <a:srgbClr val="D12627"/>
      </a:accent3>
      <a:accent4>
        <a:srgbClr val="E37C1D"/>
      </a:accent4>
      <a:accent5>
        <a:srgbClr val="78C043"/>
      </a:accent5>
      <a:accent6>
        <a:srgbClr val="3687BA"/>
      </a:accent6>
      <a:hlink>
        <a:srgbClr val="68BAD6"/>
      </a:hlink>
      <a:folHlink>
        <a:srgbClr val="E491F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UMW Great Minds_F'burg Campus</Template>
  <TotalTime>1232</TotalTime>
  <Words>2622</Words>
  <Application>Microsoft Office PowerPoint</Application>
  <PresentationFormat>On-screen Show (4:3)</PresentationFormat>
  <Paragraphs>267</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Calibri</vt:lpstr>
      <vt:lpstr>Century Gothic</vt:lpstr>
      <vt:lpstr>Wingdings 2</vt:lpstr>
      <vt:lpstr>Perception</vt:lpstr>
      <vt:lpstr>Student Employment</vt:lpstr>
      <vt:lpstr>Contents</vt:lpstr>
      <vt:lpstr>Eligibility</vt:lpstr>
      <vt:lpstr>Eligibility for Student Employment</vt:lpstr>
      <vt:lpstr>Loss of Eligibility</vt:lpstr>
      <vt:lpstr>Hiring Process</vt:lpstr>
      <vt:lpstr>Hiring Process</vt:lpstr>
      <vt:lpstr>Hiring Process</vt:lpstr>
      <vt:lpstr>Required Paperwork for Student Employees</vt:lpstr>
      <vt:lpstr>Form I-9</vt:lpstr>
      <vt:lpstr>Form I-9</vt:lpstr>
      <vt:lpstr>Work Authorizations</vt:lpstr>
      <vt:lpstr>Work Authorizations</vt:lpstr>
      <vt:lpstr>How To Expedite</vt:lpstr>
      <vt:lpstr>Additional Policies</vt:lpstr>
      <vt:lpstr>No Study Policy</vt:lpstr>
      <vt:lpstr>No Study Policy</vt:lpstr>
      <vt:lpstr>Maximum Hours Per Week</vt:lpstr>
      <vt:lpstr>Maximum Hours Per Week</vt:lpstr>
      <vt:lpstr>Pay Raises and FOAP Changes</vt:lpstr>
      <vt:lpstr>Stipends</vt:lpstr>
      <vt:lpstr>Second Jobs</vt:lpstr>
      <vt:lpstr>MyTime</vt:lpstr>
      <vt:lpstr>Payroll Schedule</vt:lpstr>
      <vt:lpstr>Student Responsibilities</vt:lpstr>
      <vt:lpstr>Timestamp vs. Timecard  (Student Employee MyTime manual, page 2)</vt:lpstr>
      <vt:lpstr>Students with Second Jobs (Student Employee MyTime manual, pages 3 - 4)</vt:lpstr>
      <vt:lpstr>MyTime Manual for Students</vt:lpstr>
      <vt:lpstr>Supervisor Responsibilities</vt:lpstr>
      <vt:lpstr>“All Home and Transferred-in*”</vt:lpstr>
      <vt:lpstr>Budget Reports</vt:lpstr>
      <vt:lpstr>MyTime Manual for Supervisors</vt:lpstr>
      <vt:lpstr>MyTime Troubleshooting</vt:lpstr>
      <vt:lpstr>Frequent Concerns</vt:lpstr>
      <vt:lpstr>Dismissal</vt:lpstr>
      <vt:lpstr>Dismissal</vt:lpstr>
      <vt:lpstr>Evaluations</vt:lpstr>
      <vt:lpstr>Terminations</vt:lpstr>
      <vt:lpstr>Preparing for the Upcoming Year</vt:lpstr>
      <vt:lpstr>Summer Procedures</vt:lpstr>
      <vt:lpstr>Summer Student Aides</vt:lpstr>
      <vt:lpstr>Summer Student Aides</vt:lpstr>
      <vt:lpstr>Summer Student Aides</vt:lpstr>
      <vt:lpstr>Looking Forward to 2016-2017</vt:lpstr>
      <vt:lpstr>Upcoming Changes</vt:lpstr>
      <vt:lpstr>Resources</vt:lpstr>
    </vt:vector>
  </TitlesOfParts>
  <Company>University of Mary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Employment</dc:title>
  <dc:creator>University of Mary Washington</dc:creator>
  <cp:lastModifiedBy>Zamara Montalvo-Perez (zmontalv)</cp:lastModifiedBy>
  <cp:revision>63</cp:revision>
  <cp:lastPrinted>2015-10-01T13:05:21Z</cp:lastPrinted>
  <dcterms:created xsi:type="dcterms:W3CDTF">2015-07-28T15:08:42Z</dcterms:created>
  <dcterms:modified xsi:type="dcterms:W3CDTF">2018-04-02T16:06:43Z</dcterms:modified>
</cp:coreProperties>
</file>